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1" r:id="rId3"/>
    <p:sldId id="257" r:id="rId4"/>
    <p:sldId id="260" r:id="rId5"/>
    <p:sldId id="259" r:id="rId6"/>
    <p:sldId id="268" r:id="rId7"/>
    <p:sldId id="269" r:id="rId8"/>
    <p:sldId id="270" r:id="rId9"/>
    <p:sldId id="264" r:id="rId10"/>
    <p:sldId id="261" r:id="rId11"/>
    <p:sldId id="271" r:id="rId12"/>
    <p:sldId id="272" r:id="rId13"/>
    <p:sldId id="273" r:id="rId14"/>
    <p:sldId id="274" r:id="rId15"/>
    <p:sldId id="275" r:id="rId16"/>
    <p:sldId id="276" r:id="rId17"/>
    <p:sldId id="277" r:id="rId18"/>
    <p:sldId id="278" r:id="rId19"/>
    <p:sldId id="279" r:id="rId20"/>
    <p:sldId id="280" r:id="rId21"/>
    <p:sldId id="265" r:id="rId22"/>
    <p:sldId id="266" r:id="rId23"/>
    <p:sldId id="262" r:id="rId24"/>
    <p:sldId id="263" r:id="rId2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Даниил Петров" initials="ДП" lastIdx="1" clrIdx="0">
    <p:extLst>
      <p:ext uri="{19B8F6BF-5375-455C-9EA6-DF929625EA0E}">
        <p15:presenceInfo xmlns:p15="http://schemas.microsoft.com/office/powerpoint/2012/main" userId="53b4492484aca6d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910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51" autoAdjust="0"/>
    <p:restoredTop sz="94660"/>
  </p:normalViewPr>
  <p:slideViewPr>
    <p:cSldViewPr snapToGrid="0">
      <p:cViewPr varScale="1">
        <p:scale>
          <a:sx n="94" d="100"/>
          <a:sy n="94" d="100"/>
        </p:scale>
        <p:origin x="168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66B1F95-7922-4EE9-B245-904D48B96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EF3C9F7-3558-449F-9067-454A19467C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4844AAD-8A6C-4FAB-A876-C4E622AAA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1103D1-9A13-4FAE-9B61-C102267BB18A}" type="datetimeFigureOut">
              <a:rPr lang="ru-RU" smtClean="0"/>
              <a:t>08.01.2026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4FCB570-B0E0-449E-965C-8D67DD352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29AA3A0-D16E-4488-BF37-A8ACB98CD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3D9C8-EE6F-4D57-9012-D1B531AD26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356374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4B6949-A57E-45EF-AEC2-53111C65F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004A0EC-CCAD-468F-924D-F3FE9E2056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0C456B8-7B4E-49D8-8085-CA86D17151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1103D1-9A13-4FAE-9B61-C102267BB18A}" type="datetimeFigureOut">
              <a:rPr lang="ru-RU" smtClean="0"/>
              <a:t>08.01.2026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32CBC90-A81C-49E1-98C4-C0B2F00462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B1A7C1-C1DE-4DD7-9132-A8F1ED67E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3D9C8-EE6F-4D57-9012-D1B531AD26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92281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10810C88-CDA0-4DD2-B530-AE165858E5F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8BB3DB8-EE9E-45E9-9ADC-24A9C41601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BF979EB-70A1-4518-8A60-080EED9AC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1103D1-9A13-4FAE-9B61-C102267BB18A}" type="datetimeFigureOut">
              <a:rPr lang="ru-RU" smtClean="0"/>
              <a:t>08.01.2026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A2D9084-3E6A-4A85-ABE2-5F57658B5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B3C9EEF-0761-48AF-A04E-4FEDC29426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3D9C8-EE6F-4D57-9012-D1B531AD26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1109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4999AE3-1BFC-4137-B52B-DB428205F9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CC761D4-E774-424E-A41A-B01289A317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316A02B-1118-4CFD-A578-A47140C6C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1103D1-9A13-4FAE-9B61-C102267BB18A}" type="datetimeFigureOut">
              <a:rPr lang="ru-RU" smtClean="0"/>
              <a:t>08.01.2026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C7531DA-FFB9-4EF4-9E84-707BDE7E23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173918A-3921-4D6F-AEBA-DC981327C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3D9C8-EE6F-4D57-9012-D1B531AD26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48948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009A5B-E94B-4DFE-9738-BD8BD302CA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B675342-860D-4EDF-A5BD-5EECBF2FB5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7D6DA03-CFAC-4F8D-9EC0-C9596C99A3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1103D1-9A13-4FAE-9B61-C102267BB18A}" type="datetimeFigureOut">
              <a:rPr lang="ru-RU" smtClean="0"/>
              <a:t>08.01.2026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F48CD5C-FF7F-42EB-9480-6A9C8A051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9401823-0E2D-4A08-A439-26B1761B5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3D9C8-EE6F-4D57-9012-D1B531AD26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9763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4C65C4-560D-4184-B4BA-946457196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9B00422-6529-42ED-AD93-2E5CD8C172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B8B041B-5832-4D4B-B4F9-4B5D5D3861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7A865C3-1D0A-44F0-8BC4-F0EDA97A4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1103D1-9A13-4FAE-9B61-C102267BB18A}" type="datetimeFigureOut">
              <a:rPr lang="ru-RU" smtClean="0"/>
              <a:t>08.01.2026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C9E07EE-6642-41EE-970B-CB5974011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038928F-CDD3-4DDB-A69D-455DCDF4AD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3D9C8-EE6F-4D57-9012-D1B531AD26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312585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10E3E01-0E07-4C87-938A-1B3B02911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F46500E-5735-4983-B353-D7E7C230FB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01A170F-001B-47F7-98A5-13AF91DE5F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F23CCBFB-EA2F-4391-A9EB-0E8575D77C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58006D1F-DF13-404B-87BD-25454E0596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B4A5B10C-06D3-45BA-85F6-59AC488C82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1103D1-9A13-4FAE-9B61-C102267BB18A}" type="datetimeFigureOut">
              <a:rPr lang="ru-RU" smtClean="0"/>
              <a:t>08.01.2026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5F60CB53-BF13-4ABC-8146-8FA53AE45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B29E18F2-8022-4869-B61B-07E776FE1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3D9C8-EE6F-4D57-9012-D1B531AD26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04606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E5CBD32-FE5D-4798-87F0-F52B46487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4E8E0E4E-8439-49F2-B351-851752EE1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1103D1-9A13-4FAE-9B61-C102267BB18A}" type="datetimeFigureOut">
              <a:rPr lang="ru-RU" smtClean="0"/>
              <a:t>08.01.2026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4BCC391-BD90-4F79-89B8-549B01B42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5A27AA3-EC20-498B-924A-6E654ABAB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3D9C8-EE6F-4D57-9012-D1B531AD26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62601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E28BE0B8-6DCC-4312-8D9D-C8F6B83EC1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1103D1-9A13-4FAE-9B61-C102267BB18A}" type="datetimeFigureOut">
              <a:rPr lang="ru-RU" smtClean="0"/>
              <a:t>08.01.2026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E17829B3-9236-4405-8AAD-883DDAC324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547EB12-CBFF-4CBD-B5A5-6B7CDD1B0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3D9C8-EE6F-4D57-9012-D1B531AD26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10236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5FAECD-DB2F-4A83-A30A-A2812F9C60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94FC4DA-0731-4869-940D-5F23D2A54B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197EB05-443E-4EC1-BB32-F6928E6048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532EC11-4B0B-4C0B-9E76-C331279B84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1103D1-9A13-4FAE-9B61-C102267BB18A}" type="datetimeFigureOut">
              <a:rPr lang="ru-RU" smtClean="0"/>
              <a:t>08.01.2026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E21E0C2-CD13-4C29-AED3-7FD69308C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2F3B2C7-E62C-43B8-9F1F-AFE357E9A8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3D9C8-EE6F-4D57-9012-D1B531AD26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30720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94E94C3-0722-49C2-8EF4-39CD67FF7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538806B2-E19A-463D-9761-E5FEA08AE4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E274787-A2AD-427A-9BFA-64C888DA0D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52A7A17-B601-454C-A0F9-249721A4E9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1103D1-9A13-4FAE-9B61-C102267BB18A}" type="datetimeFigureOut">
              <a:rPr lang="ru-RU" smtClean="0"/>
              <a:t>08.01.2026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E019F88-5003-4874-85AE-0B80B52E8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88C9B28-F926-4E63-8F9B-F526CFD89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3D9C8-EE6F-4D57-9012-D1B531AD26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9620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BFE8CC-DBDC-4110-94B7-E389DDB31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CA58274-F35A-4FB6-9117-BC8EF5670F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3A2E685-C61F-4C9E-86C6-C3543DBB5B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1103D1-9A13-4FAE-9B61-C102267BB18A}" type="datetimeFigureOut">
              <a:rPr lang="ru-RU" smtClean="0"/>
              <a:t>08.01.2026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0D4E146-9ED3-4B43-9792-0C17874CC8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51EA742-8AC4-4D68-8C08-86F3A40695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23D9C8-EE6F-4D57-9012-D1B531AD26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07464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280AE9D-7B2A-4E82-A922-BD9EC04B83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23749" y="414893"/>
            <a:ext cx="6280365" cy="3792537"/>
          </a:xfrm>
        </p:spPr>
        <p:txBody>
          <a:bodyPr>
            <a:normAutofit/>
          </a:bodyPr>
          <a:lstStyle/>
          <a:p>
            <a:pPr algn="r"/>
            <a:r>
              <a:rPr lang="ru-RU" sz="4800" dirty="0">
                <a:solidFill>
                  <a:srgbClr val="B91010"/>
                </a:solidFill>
                <a:latin typeface="Arial Black" panose="020B0A04020102020204" pitchFamily="34" charset="0"/>
              </a:rPr>
              <a:t>Особенности</a:t>
            </a:r>
            <a:br>
              <a:rPr lang="ru-RU" sz="4800" dirty="0">
                <a:solidFill>
                  <a:srgbClr val="B91010"/>
                </a:solidFill>
                <a:latin typeface="Arial Black" panose="020B0A04020102020204" pitchFamily="34" charset="0"/>
              </a:rPr>
            </a:br>
            <a:r>
              <a:rPr lang="ru-RU" sz="4800" dirty="0">
                <a:solidFill>
                  <a:srgbClr val="B91010"/>
                </a:solidFill>
                <a:latin typeface="Arial Black" panose="020B0A04020102020204" pitchFamily="34" charset="0"/>
              </a:rPr>
              <a:t>временного </a:t>
            </a:r>
            <a:br>
              <a:rPr lang="ru-RU" sz="4800" dirty="0">
                <a:solidFill>
                  <a:srgbClr val="B91010"/>
                </a:solidFill>
                <a:latin typeface="Arial Black" panose="020B0A04020102020204" pitchFamily="34" charset="0"/>
              </a:rPr>
            </a:br>
            <a:r>
              <a:rPr lang="ru-RU" sz="4800" dirty="0">
                <a:solidFill>
                  <a:srgbClr val="B91010"/>
                </a:solidFill>
                <a:latin typeface="Arial Black" panose="020B0A04020102020204" pitchFamily="34" charset="0"/>
              </a:rPr>
              <a:t>детского </a:t>
            </a:r>
            <a:br>
              <a:rPr lang="ru-RU" sz="4800" dirty="0">
                <a:solidFill>
                  <a:srgbClr val="B91010"/>
                </a:solidFill>
                <a:latin typeface="Arial Black" panose="020B0A04020102020204" pitchFamily="34" charset="0"/>
              </a:rPr>
            </a:br>
            <a:r>
              <a:rPr lang="ru-RU" sz="4800" dirty="0">
                <a:solidFill>
                  <a:srgbClr val="B91010"/>
                </a:solidFill>
                <a:latin typeface="Arial Black" panose="020B0A04020102020204" pitchFamily="34" charset="0"/>
              </a:rPr>
              <a:t>коллектива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F30C031-A35D-4A14-B890-E1BD7F2A8A20}"/>
              </a:ext>
            </a:extLst>
          </p:cNvPr>
          <p:cNvSpPr txBox="1"/>
          <p:nvPr/>
        </p:nvSpPr>
        <p:spPr>
          <a:xfrm>
            <a:off x="5788566" y="4207430"/>
            <a:ext cx="44752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 </a:t>
            </a:r>
            <a:r>
              <a:rPr lang="ru-RU" b="1" dirty="0">
                <a:latin typeface="Arial Black" panose="020B0A04020102020204" pitchFamily="34" charset="0"/>
              </a:rPr>
              <a:t>«Временный детский коллектив – это стихия, которой нужно управлять».</a:t>
            </a:r>
          </a:p>
        </p:txBody>
      </p:sp>
      <p:pic>
        <p:nvPicPr>
          <p:cNvPr id="1026" name="Picture 2" descr="Picture background">
            <a:extLst>
              <a:ext uri="{FF2B5EF4-FFF2-40B4-BE49-F238E27FC236}">
                <a16:creationId xmlns:a16="http://schemas.microsoft.com/office/drawing/2014/main" id="{EA24E836-A227-48E9-A124-814E021A27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601" y="1137285"/>
            <a:ext cx="4846320" cy="43365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43110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478798D-9986-43C3-B70B-0F0C12F2D682}"/>
              </a:ext>
            </a:extLst>
          </p:cNvPr>
          <p:cNvSpPr txBox="1"/>
          <p:nvPr/>
        </p:nvSpPr>
        <p:spPr>
          <a:xfrm>
            <a:off x="6672096" y="1333356"/>
            <a:ext cx="35603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Arial Black" panose="020B0A04020102020204" pitchFamily="34" charset="0"/>
              </a:rPr>
              <a:t>Горящий факел</a:t>
            </a: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AA969675-D694-498A-A15A-D8686796976E}"/>
              </a:ext>
            </a:extLst>
          </p:cNvPr>
          <p:cNvSpPr/>
          <p:nvPr/>
        </p:nvSpPr>
        <p:spPr>
          <a:xfrm>
            <a:off x="247547" y="420352"/>
            <a:ext cx="4931924" cy="1826009"/>
          </a:xfrm>
          <a:custGeom>
            <a:avLst/>
            <a:gdLst>
              <a:gd name="connsiteX0" fmla="*/ 0 w 4931924"/>
              <a:gd name="connsiteY0" fmla="*/ 913005 h 1826009"/>
              <a:gd name="connsiteX1" fmla="*/ 2465962 w 4931924"/>
              <a:gd name="connsiteY1" fmla="*/ 0 h 1826009"/>
              <a:gd name="connsiteX2" fmla="*/ 4931924 w 4931924"/>
              <a:gd name="connsiteY2" fmla="*/ 913005 h 1826009"/>
              <a:gd name="connsiteX3" fmla="*/ 2465962 w 4931924"/>
              <a:gd name="connsiteY3" fmla="*/ 1826010 h 1826009"/>
              <a:gd name="connsiteX4" fmla="*/ 0 w 4931924"/>
              <a:gd name="connsiteY4" fmla="*/ 913005 h 1826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31924" h="1826009" extrusionOk="0">
                <a:moveTo>
                  <a:pt x="0" y="913005"/>
                </a:moveTo>
                <a:cubicBezTo>
                  <a:pt x="3889" y="379514"/>
                  <a:pt x="1261546" y="126870"/>
                  <a:pt x="2465962" y="0"/>
                </a:cubicBezTo>
                <a:cubicBezTo>
                  <a:pt x="3805747" y="-8367"/>
                  <a:pt x="4964435" y="294774"/>
                  <a:pt x="4931924" y="913005"/>
                </a:cubicBezTo>
                <a:cubicBezTo>
                  <a:pt x="5010528" y="1365289"/>
                  <a:pt x="3789866" y="1922861"/>
                  <a:pt x="2465962" y="1826010"/>
                </a:cubicBezTo>
                <a:cubicBezTo>
                  <a:pt x="1069934" y="1938051"/>
                  <a:pt x="39108" y="1382846"/>
                  <a:pt x="0" y="913005"/>
                </a:cubicBezTo>
                <a:close/>
              </a:path>
            </a:pathLst>
          </a:custGeom>
          <a:noFill/>
          <a:ln w="38100">
            <a:solidFill>
              <a:srgbClr val="B91010"/>
            </a:solidFill>
            <a:extLst>
              <a:ext uri="{C807C97D-BFC1-408E-A445-0C87EB9F89A2}">
                <ask:lineSketchStyleProps xmlns:ask="http://schemas.microsoft.com/office/drawing/2018/sketchyshapes" sd="4266498984">
                  <a:prstGeom prst="ellipse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13F25C-1CDA-43EB-A55F-42122F9BBE30}"/>
              </a:ext>
            </a:extLst>
          </p:cNvPr>
          <p:cNvSpPr txBox="1"/>
          <p:nvPr/>
        </p:nvSpPr>
        <p:spPr>
          <a:xfrm>
            <a:off x="1310640" y="594692"/>
            <a:ext cx="295656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Arial Black" panose="020B0A04020102020204" pitchFamily="34" charset="0"/>
              </a:rPr>
              <a:t>Прослушайте теорию и выстройте логическую цепочку этапов развития по </a:t>
            </a:r>
            <a:r>
              <a:rPr lang="ru-RU" dirty="0" err="1">
                <a:latin typeface="Arial Black" panose="020B0A04020102020204" pitchFamily="34" charset="0"/>
              </a:rPr>
              <a:t>Лутошкину</a:t>
            </a:r>
            <a:r>
              <a:rPr lang="ru-RU" dirty="0">
                <a:latin typeface="Arial Black" panose="020B0A04020102020204" pitchFamily="34" charset="0"/>
              </a:rPr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D9B4F36-C7B0-4167-ACDC-E26F2E561E88}"/>
              </a:ext>
            </a:extLst>
          </p:cNvPr>
          <p:cNvSpPr txBox="1"/>
          <p:nvPr/>
        </p:nvSpPr>
        <p:spPr>
          <a:xfrm>
            <a:off x="4770877" y="3574695"/>
            <a:ext cx="35603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rgbClr val="C00000"/>
                </a:solidFill>
                <a:latin typeface="Arial Black" panose="020B0A04020102020204" pitchFamily="34" charset="0"/>
              </a:rPr>
              <a:t>Мягкая глина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7BB672-3392-43BF-9252-A5F65E19C042}"/>
              </a:ext>
            </a:extLst>
          </p:cNvPr>
          <p:cNvSpPr txBox="1"/>
          <p:nvPr/>
        </p:nvSpPr>
        <p:spPr>
          <a:xfrm>
            <a:off x="849906" y="2592026"/>
            <a:ext cx="35603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Arial Black" panose="020B0A04020102020204" pitchFamily="34" charset="0"/>
              </a:rPr>
              <a:t>Мерцающий маяк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1F91E6E-95DB-412B-B567-E49E9EE61F9E}"/>
              </a:ext>
            </a:extLst>
          </p:cNvPr>
          <p:cNvSpPr txBox="1"/>
          <p:nvPr/>
        </p:nvSpPr>
        <p:spPr>
          <a:xfrm>
            <a:off x="849905" y="5225699"/>
            <a:ext cx="35603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rgbClr val="C00000"/>
                </a:solidFill>
                <a:latin typeface="Arial Black" panose="020B0A04020102020204" pitchFamily="34" charset="0"/>
              </a:rPr>
              <a:t>Песчаная </a:t>
            </a:r>
            <a:r>
              <a:rPr lang="ru-RU" sz="2400" dirty="0" err="1">
                <a:solidFill>
                  <a:srgbClr val="C00000"/>
                </a:solidFill>
                <a:latin typeface="Arial Black" panose="020B0A04020102020204" pitchFamily="34" charset="0"/>
              </a:rPr>
              <a:t>росыпь</a:t>
            </a:r>
            <a:r>
              <a:rPr lang="ru-RU" sz="2400" dirty="0">
                <a:solidFill>
                  <a:srgbClr val="C00000"/>
                </a:solidFill>
                <a:latin typeface="Arial Black" panose="020B0A04020102020204" pitchFamily="34" charset="0"/>
              </a:rPr>
              <a:t> 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03E902D-1F4A-460C-9B36-C91AE4D567D9}"/>
              </a:ext>
            </a:extLst>
          </p:cNvPr>
          <p:cNvSpPr txBox="1"/>
          <p:nvPr/>
        </p:nvSpPr>
        <p:spPr>
          <a:xfrm>
            <a:off x="8331200" y="2892522"/>
            <a:ext cx="35603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Arial Black" panose="020B0A04020102020204" pitchFamily="34" charset="0"/>
              </a:rPr>
              <a:t>Алый парус</a:t>
            </a:r>
          </a:p>
        </p:txBody>
      </p:sp>
    </p:spTree>
    <p:extLst>
      <p:ext uri="{BB962C8B-B14F-4D97-AF65-F5344CB8AC3E}">
        <p14:creationId xmlns:p14="http://schemas.microsoft.com/office/powerpoint/2010/main" val="28746282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A7BB21D-4DBE-4DA7-9B0D-3321DBE24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11760">
            <a:off x="9856795" y="5690525"/>
            <a:ext cx="922807" cy="922807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83AB55F5-EBB8-4E9B-B0A1-53A54CFF9F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271121">
            <a:off x="6363131" y="5661905"/>
            <a:ext cx="927694" cy="92769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EBE6A8E-4609-4619-A392-1B6D3229C5F0}"/>
              </a:ext>
            </a:extLst>
          </p:cNvPr>
          <p:cNvSpPr txBox="1"/>
          <p:nvPr/>
        </p:nvSpPr>
        <p:spPr>
          <a:xfrm>
            <a:off x="2787162" y="1160583"/>
            <a:ext cx="615461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6000" dirty="0">
                <a:solidFill>
                  <a:srgbClr val="C00000"/>
                </a:solidFill>
                <a:latin typeface="Arial Black" panose="020B0A04020102020204" pitchFamily="34" charset="0"/>
              </a:rPr>
              <a:t>ПЕСЧАНАЯ </a:t>
            </a:r>
          </a:p>
          <a:p>
            <a:pPr algn="ctr"/>
            <a:r>
              <a:rPr lang="ru-RU" sz="6000" dirty="0">
                <a:solidFill>
                  <a:srgbClr val="C00000"/>
                </a:solidFill>
                <a:latin typeface="Arial Black" panose="020B0A04020102020204" pitchFamily="34" charset="0"/>
              </a:rPr>
              <a:t>РОСЫПЬ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B2C89E-57B2-4CAA-895A-BDD6021C64FA}"/>
              </a:ext>
            </a:extLst>
          </p:cNvPr>
          <p:cNvSpPr txBox="1"/>
          <p:nvPr/>
        </p:nvSpPr>
        <p:spPr>
          <a:xfrm>
            <a:off x="1037652" y="4551154"/>
            <a:ext cx="304213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latin typeface="Arial Black" panose="020B0A04020102020204" pitchFamily="34" charset="0"/>
              </a:rPr>
              <a:t>Дети объединены общностью территории и совместностью проживания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3462A7-8AB0-4826-83EE-8B95780FE41C}"/>
              </a:ext>
            </a:extLst>
          </p:cNvPr>
          <p:cNvSpPr txBox="1"/>
          <p:nvPr/>
        </p:nvSpPr>
        <p:spPr>
          <a:xfrm>
            <a:off x="4447058" y="4571817"/>
            <a:ext cx="35315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latin typeface="Arial Black" panose="020B0A04020102020204" pitchFamily="34" charset="0"/>
              </a:rPr>
              <a:t>У группы отсутствуют общие интересы, цели и идеалы. Их ничего не скрепляет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F676603-81D6-4951-B3D6-C4CBD88A2D4E}"/>
              </a:ext>
            </a:extLst>
          </p:cNvPr>
          <p:cNvSpPr txBox="1"/>
          <p:nvPr/>
        </p:nvSpPr>
        <p:spPr>
          <a:xfrm>
            <a:off x="9087275" y="4551154"/>
            <a:ext cx="246184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latin typeface="Arial Black" panose="020B0A04020102020204" pitchFamily="34" charset="0"/>
              </a:rPr>
              <a:t>Группа существует формально, нет авторитета и лидеров.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9D24D3E-B238-49E7-890B-5D7E6F0FC23A}"/>
              </a:ext>
            </a:extLst>
          </p:cNvPr>
          <p:cNvSpPr txBox="1"/>
          <p:nvPr/>
        </p:nvSpPr>
        <p:spPr>
          <a:xfrm>
            <a:off x="3098062" y="5772485"/>
            <a:ext cx="13628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rgbClr val="C00000"/>
                </a:solidFill>
                <a:latin typeface="Arial Black" panose="020B0A04020102020204" pitchFamily="34" charset="0"/>
              </a:rPr>
              <a:t>01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877FCF6-3F8C-4483-AB35-9D2851EE4AD3}"/>
              </a:ext>
            </a:extLst>
          </p:cNvPr>
          <p:cNvSpPr txBox="1"/>
          <p:nvPr/>
        </p:nvSpPr>
        <p:spPr>
          <a:xfrm>
            <a:off x="7439758" y="5743584"/>
            <a:ext cx="11166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rgbClr val="C00000"/>
                </a:solidFill>
                <a:latin typeface="Arial Black" panose="020B0A04020102020204" pitchFamily="34" charset="0"/>
              </a:rPr>
              <a:t>02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B58954E-D69C-44A1-98E3-9B60321192D4}"/>
              </a:ext>
            </a:extLst>
          </p:cNvPr>
          <p:cNvSpPr txBox="1"/>
          <p:nvPr/>
        </p:nvSpPr>
        <p:spPr>
          <a:xfrm>
            <a:off x="10947888" y="5802587"/>
            <a:ext cx="9114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rgbClr val="C00000"/>
                </a:solidFill>
                <a:latin typeface="Arial Black" panose="020B0A04020102020204" pitchFamily="34" charset="0"/>
              </a:rPr>
              <a:t>03</a:t>
            </a:r>
          </a:p>
        </p:txBody>
      </p:sp>
      <p:pic>
        <p:nvPicPr>
          <p:cNvPr id="1026" name="Picture 2" descr="Picture background">
            <a:extLst>
              <a:ext uri="{FF2B5EF4-FFF2-40B4-BE49-F238E27FC236}">
                <a16:creationId xmlns:a16="http://schemas.microsoft.com/office/drawing/2014/main" id="{93D823C0-9335-4F9D-ACB5-A070AFC8CC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63251">
            <a:off x="2065179" y="5679811"/>
            <a:ext cx="891881" cy="891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11384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9523895866">
            <a:hlinkClick r:id="" action="ppaction://media"/>
            <a:extLst>
              <a:ext uri="{FF2B5EF4-FFF2-40B4-BE49-F238E27FC236}">
                <a16:creationId xmlns:a16="http://schemas.microsoft.com/office/drawing/2014/main" id="{5FA24208-213B-47A2-AC08-9D42E9A125C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08749" y="261620"/>
            <a:ext cx="8928099" cy="5250180"/>
          </a:xfrm>
        </p:spPr>
      </p:pic>
      <p:sp>
        <p:nvSpPr>
          <p:cNvPr id="4" name="Текст 3">
            <a:extLst>
              <a:ext uri="{FF2B5EF4-FFF2-40B4-BE49-F238E27FC236}">
                <a16:creationId xmlns:a16="http://schemas.microsoft.com/office/drawing/2014/main" id="{393B2F70-24CF-458D-A0F4-E9D17B1AED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1359" y="5984240"/>
            <a:ext cx="2743201" cy="396240"/>
          </a:xfrm>
        </p:spPr>
        <p:txBody>
          <a:bodyPr>
            <a:normAutofit fontScale="77500" lnSpcReduction="20000"/>
          </a:bodyPr>
          <a:lstStyle/>
          <a:p>
            <a:r>
              <a:rPr lang="ru-RU" sz="2000" dirty="0">
                <a:latin typeface="Arial Black" panose="020B0A04020102020204" pitchFamily="34" charset="0"/>
              </a:rPr>
              <a:t>К</a:t>
            </a:r>
            <a:r>
              <a:rPr lang="en-US" sz="2000" dirty="0">
                <a:latin typeface="Arial Black" panose="020B0A04020102020204" pitchFamily="34" charset="0"/>
              </a:rPr>
              <a:t>/</a:t>
            </a:r>
            <a:r>
              <a:rPr lang="ru-RU" sz="2000" dirty="0">
                <a:latin typeface="Arial Black" panose="020B0A04020102020204" pitchFamily="34" charset="0"/>
              </a:rPr>
              <a:t>ф «Маугли», 1973г. </a:t>
            </a:r>
          </a:p>
        </p:txBody>
      </p:sp>
    </p:spTree>
    <p:extLst>
      <p:ext uri="{BB962C8B-B14F-4D97-AF65-F5344CB8AC3E}">
        <p14:creationId xmlns:p14="http://schemas.microsoft.com/office/powerpoint/2010/main" val="18117337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0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A7BB21D-4DBE-4DA7-9B0D-3321DBE24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11760">
            <a:off x="9856795" y="5690525"/>
            <a:ext cx="922807" cy="922807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83AB55F5-EBB8-4E9B-B0A1-53A54CFF9F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271121">
            <a:off x="6363131" y="5661905"/>
            <a:ext cx="927694" cy="92769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EBE6A8E-4609-4619-A392-1B6D3229C5F0}"/>
              </a:ext>
            </a:extLst>
          </p:cNvPr>
          <p:cNvSpPr txBox="1"/>
          <p:nvPr/>
        </p:nvSpPr>
        <p:spPr>
          <a:xfrm>
            <a:off x="2787162" y="1160583"/>
            <a:ext cx="615461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6000" dirty="0">
                <a:solidFill>
                  <a:srgbClr val="C00000"/>
                </a:solidFill>
                <a:latin typeface="Arial Black" panose="020B0A04020102020204" pitchFamily="34" charset="0"/>
              </a:rPr>
              <a:t>МЯГКАЯ ГЛИНА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B2C89E-57B2-4CAA-895A-BDD6021C64FA}"/>
              </a:ext>
            </a:extLst>
          </p:cNvPr>
          <p:cNvSpPr txBox="1"/>
          <p:nvPr/>
        </p:nvSpPr>
        <p:spPr>
          <a:xfrm>
            <a:off x="990049" y="4257155"/>
            <a:ext cx="30421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latin typeface="Arial Black" panose="020B0A04020102020204" pitchFamily="34" charset="0"/>
              </a:rPr>
              <a:t>Начальное оформление </a:t>
            </a:r>
          </a:p>
          <a:p>
            <a:r>
              <a:rPr lang="ru-RU" sz="1600" dirty="0">
                <a:latin typeface="Arial Black" panose="020B0A04020102020204" pitchFamily="34" charset="0"/>
              </a:rPr>
              <a:t>детского коллектива, появление общих целей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3462A7-8AB0-4826-83EE-8B95780FE41C}"/>
              </a:ext>
            </a:extLst>
          </p:cNvPr>
          <p:cNvSpPr txBox="1"/>
          <p:nvPr/>
        </p:nvSpPr>
        <p:spPr>
          <a:xfrm>
            <a:off x="5271651" y="4257156"/>
            <a:ext cx="35315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latin typeface="Arial Black" panose="020B0A04020102020204" pitchFamily="34" charset="0"/>
              </a:rPr>
              <a:t>Появляются лидеры, дети начинают проявлять инициативу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F676603-81D6-4951-B3D6-C4CBD88A2D4E}"/>
              </a:ext>
            </a:extLst>
          </p:cNvPr>
          <p:cNvSpPr txBox="1"/>
          <p:nvPr/>
        </p:nvSpPr>
        <p:spPr>
          <a:xfrm>
            <a:off x="9209731" y="4257156"/>
            <a:ext cx="279448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latin typeface="Arial Black" panose="020B0A04020102020204" pitchFamily="34" charset="0"/>
              </a:rPr>
              <a:t>Скрепляющее звено </a:t>
            </a:r>
            <a:r>
              <a:rPr lang="ru-RU" sz="16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–</a:t>
            </a:r>
            <a:r>
              <a:rPr lang="ru-RU" sz="1600" dirty="0">
                <a:latin typeface="Arial Black" panose="020B0A04020102020204" pitchFamily="34" charset="0"/>
              </a:rPr>
              <a:t>формальная дисциплина и требования вожатого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9D24D3E-B238-49E7-890B-5D7E6F0FC23A}"/>
              </a:ext>
            </a:extLst>
          </p:cNvPr>
          <p:cNvSpPr txBox="1"/>
          <p:nvPr/>
        </p:nvSpPr>
        <p:spPr>
          <a:xfrm>
            <a:off x="3098062" y="5772485"/>
            <a:ext cx="13628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rgbClr val="C00000"/>
                </a:solidFill>
                <a:latin typeface="Arial Black" panose="020B0A04020102020204" pitchFamily="34" charset="0"/>
              </a:rPr>
              <a:t>01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877FCF6-3F8C-4483-AB35-9D2851EE4AD3}"/>
              </a:ext>
            </a:extLst>
          </p:cNvPr>
          <p:cNvSpPr txBox="1"/>
          <p:nvPr/>
        </p:nvSpPr>
        <p:spPr>
          <a:xfrm>
            <a:off x="7439758" y="5743584"/>
            <a:ext cx="11166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rgbClr val="C00000"/>
                </a:solidFill>
                <a:latin typeface="Arial Black" panose="020B0A04020102020204" pitchFamily="34" charset="0"/>
              </a:rPr>
              <a:t>02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B58954E-D69C-44A1-98E3-9B60321192D4}"/>
              </a:ext>
            </a:extLst>
          </p:cNvPr>
          <p:cNvSpPr txBox="1"/>
          <p:nvPr/>
        </p:nvSpPr>
        <p:spPr>
          <a:xfrm>
            <a:off x="10947888" y="5802587"/>
            <a:ext cx="9114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rgbClr val="C00000"/>
                </a:solidFill>
                <a:latin typeface="Arial Black" panose="020B0A04020102020204" pitchFamily="34" charset="0"/>
              </a:rPr>
              <a:t>03</a:t>
            </a:r>
          </a:p>
        </p:txBody>
      </p:sp>
      <p:pic>
        <p:nvPicPr>
          <p:cNvPr id="1026" name="Picture 2" descr="Picture background">
            <a:extLst>
              <a:ext uri="{FF2B5EF4-FFF2-40B4-BE49-F238E27FC236}">
                <a16:creationId xmlns:a16="http://schemas.microsoft.com/office/drawing/2014/main" id="{93D823C0-9335-4F9D-ACB5-A070AFC8CC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63251">
            <a:off x="2065179" y="5679811"/>
            <a:ext cx="891881" cy="891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03130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>
            <a:extLst>
              <a:ext uri="{FF2B5EF4-FFF2-40B4-BE49-F238E27FC236}">
                <a16:creationId xmlns:a16="http://schemas.microsoft.com/office/drawing/2014/main" id="{393B2F70-24CF-458D-A0F4-E9D17B1AED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1359" y="5984240"/>
            <a:ext cx="2743201" cy="396240"/>
          </a:xfrm>
        </p:spPr>
        <p:txBody>
          <a:bodyPr>
            <a:normAutofit fontScale="62500" lnSpcReduction="20000"/>
          </a:bodyPr>
          <a:lstStyle/>
          <a:p>
            <a:r>
              <a:rPr lang="ru-RU" sz="2000" dirty="0">
                <a:latin typeface="Arial Black" panose="020B0A04020102020204" pitchFamily="34" charset="0"/>
              </a:rPr>
              <a:t>К</a:t>
            </a:r>
            <a:r>
              <a:rPr lang="en-US" sz="2000" dirty="0">
                <a:latin typeface="Arial Black" panose="020B0A04020102020204" pitchFamily="34" charset="0"/>
              </a:rPr>
              <a:t>/</a:t>
            </a:r>
            <a:r>
              <a:rPr lang="ru-RU" sz="2000" dirty="0">
                <a:latin typeface="Arial Black" panose="020B0A04020102020204" pitchFamily="34" charset="0"/>
              </a:rPr>
              <a:t>ф «Кин-</a:t>
            </a:r>
            <a:r>
              <a:rPr lang="ru-RU" sz="2000" dirty="0" err="1">
                <a:latin typeface="Arial Black" panose="020B0A04020102020204" pitchFamily="34" charset="0"/>
              </a:rPr>
              <a:t>дза</a:t>
            </a:r>
            <a:r>
              <a:rPr lang="ru-RU" sz="2000" dirty="0">
                <a:latin typeface="Arial Black" panose="020B0A04020102020204" pitchFamily="34" charset="0"/>
              </a:rPr>
              <a:t>-</a:t>
            </a:r>
            <a:r>
              <a:rPr lang="ru-RU" sz="2000" dirty="0" err="1">
                <a:latin typeface="Arial Black" panose="020B0A04020102020204" pitchFamily="34" charset="0"/>
              </a:rPr>
              <a:t>дза</a:t>
            </a:r>
            <a:r>
              <a:rPr lang="ru-RU" sz="2000" dirty="0">
                <a:latin typeface="Arial Black" panose="020B0A04020102020204" pitchFamily="34" charset="0"/>
              </a:rPr>
              <a:t>», 1986г. </a:t>
            </a:r>
          </a:p>
        </p:txBody>
      </p:sp>
      <p:pic>
        <p:nvPicPr>
          <p:cNvPr id="6" name="17886179056">
            <a:hlinkClick r:id="" action="ppaction://media"/>
            <a:extLst>
              <a:ext uri="{FF2B5EF4-FFF2-40B4-BE49-F238E27FC236}">
                <a16:creationId xmlns:a16="http://schemas.microsoft.com/office/drawing/2014/main" id="{8D3AB8DD-131B-4201-B348-25675B6AA6A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92909" y="595085"/>
            <a:ext cx="8332834" cy="4687220"/>
          </a:xfrm>
        </p:spPr>
      </p:pic>
    </p:spTree>
    <p:extLst>
      <p:ext uri="{BB962C8B-B14F-4D97-AF65-F5344CB8AC3E}">
        <p14:creationId xmlns:p14="http://schemas.microsoft.com/office/powerpoint/2010/main" val="2959457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A7BB21D-4DBE-4DA7-9B0D-3321DBE24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11760">
            <a:off x="9856795" y="5690525"/>
            <a:ext cx="922807" cy="922807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83AB55F5-EBB8-4E9B-B0A1-53A54CFF9F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271121">
            <a:off x="6363131" y="5661905"/>
            <a:ext cx="927694" cy="92769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EBE6A8E-4609-4619-A392-1B6D3229C5F0}"/>
              </a:ext>
            </a:extLst>
          </p:cNvPr>
          <p:cNvSpPr txBox="1"/>
          <p:nvPr/>
        </p:nvSpPr>
        <p:spPr>
          <a:xfrm>
            <a:off x="2787162" y="1160583"/>
            <a:ext cx="66915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6000" dirty="0">
                <a:solidFill>
                  <a:srgbClr val="C00000"/>
                </a:solidFill>
                <a:latin typeface="Arial Black" panose="020B0A04020102020204" pitchFamily="34" charset="0"/>
              </a:rPr>
              <a:t>МЕРЦАЮЩИЙ МАЯК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B2C89E-57B2-4CAA-895A-BDD6021C64FA}"/>
              </a:ext>
            </a:extLst>
          </p:cNvPr>
          <p:cNvSpPr txBox="1"/>
          <p:nvPr/>
        </p:nvSpPr>
        <p:spPr>
          <a:xfrm>
            <a:off x="1037652" y="4551154"/>
            <a:ext cx="30421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latin typeface="Arial Black" panose="020B0A04020102020204" pitchFamily="34" charset="0"/>
              </a:rPr>
              <a:t>Взаимодействие более активное, нежели на предыдущих стадиях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3462A7-8AB0-4826-83EE-8B95780FE41C}"/>
              </a:ext>
            </a:extLst>
          </p:cNvPr>
          <p:cNvSpPr txBox="1"/>
          <p:nvPr/>
        </p:nvSpPr>
        <p:spPr>
          <a:xfrm>
            <a:off x="4560969" y="4004646"/>
            <a:ext cx="353158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>
                <a:latin typeface="Arial Black" panose="020B0A04020102020204" pitchFamily="34" charset="0"/>
              </a:rPr>
              <a:t>Однако проявление активности происходит всплесками, и то не у всех. Большое значение имеет эмоциональный фактор, поэтому возникает наибольшая вероятность конфликтов</a:t>
            </a:r>
            <a:endParaRPr lang="ru-RU" sz="1600" dirty="0">
              <a:latin typeface="Arial Black" panose="020B0A040201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F676603-81D6-4951-B3D6-C4CBD88A2D4E}"/>
              </a:ext>
            </a:extLst>
          </p:cNvPr>
          <p:cNvSpPr txBox="1"/>
          <p:nvPr/>
        </p:nvSpPr>
        <p:spPr>
          <a:xfrm>
            <a:off x="9063174" y="4373977"/>
            <a:ext cx="246184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>
                <a:latin typeface="Arial Black" panose="020B0A04020102020204" pitchFamily="34" charset="0"/>
              </a:rPr>
              <a:t>Вожатый сопровождает, консультирует. Идет работа на сплочение группы.</a:t>
            </a:r>
            <a:endParaRPr lang="ru-RU" sz="1600" dirty="0">
              <a:latin typeface="Arial Black" panose="020B0A040201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9D24D3E-B238-49E7-890B-5D7E6F0FC23A}"/>
              </a:ext>
            </a:extLst>
          </p:cNvPr>
          <p:cNvSpPr txBox="1"/>
          <p:nvPr/>
        </p:nvSpPr>
        <p:spPr>
          <a:xfrm>
            <a:off x="3098062" y="5772485"/>
            <a:ext cx="13628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rgbClr val="C00000"/>
                </a:solidFill>
                <a:latin typeface="Arial Black" panose="020B0A04020102020204" pitchFamily="34" charset="0"/>
              </a:rPr>
              <a:t>01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877FCF6-3F8C-4483-AB35-9D2851EE4AD3}"/>
              </a:ext>
            </a:extLst>
          </p:cNvPr>
          <p:cNvSpPr txBox="1"/>
          <p:nvPr/>
        </p:nvSpPr>
        <p:spPr>
          <a:xfrm>
            <a:off x="7439758" y="5743584"/>
            <a:ext cx="11166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rgbClr val="C00000"/>
                </a:solidFill>
                <a:latin typeface="Arial Black" panose="020B0A04020102020204" pitchFamily="34" charset="0"/>
              </a:rPr>
              <a:t>02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B58954E-D69C-44A1-98E3-9B60321192D4}"/>
              </a:ext>
            </a:extLst>
          </p:cNvPr>
          <p:cNvSpPr txBox="1"/>
          <p:nvPr/>
        </p:nvSpPr>
        <p:spPr>
          <a:xfrm>
            <a:off x="10947888" y="5802587"/>
            <a:ext cx="9114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rgbClr val="C00000"/>
                </a:solidFill>
                <a:latin typeface="Arial Black" panose="020B0A04020102020204" pitchFamily="34" charset="0"/>
              </a:rPr>
              <a:t>03</a:t>
            </a:r>
          </a:p>
        </p:txBody>
      </p:sp>
      <p:pic>
        <p:nvPicPr>
          <p:cNvPr id="1026" name="Picture 2" descr="Picture background">
            <a:extLst>
              <a:ext uri="{FF2B5EF4-FFF2-40B4-BE49-F238E27FC236}">
                <a16:creationId xmlns:a16="http://schemas.microsoft.com/office/drawing/2014/main" id="{93D823C0-9335-4F9D-ACB5-A070AFC8CC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63251">
            <a:off x="2065179" y="5679811"/>
            <a:ext cx="891881" cy="891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98144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>
            <a:extLst>
              <a:ext uri="{FF2B5EF4-FFF2-40B4-BE49-F238E27FC236}">
                <a16:creationId xmlns:a16="http://schemas.microsoft.com/office/drawing/2014/main" id="{393B2F70-24CF-458D-A0F4-E9D17B1AED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1359" y="5984240"/>
            <a:ext cx="2743201" cy="396240"/>
          </a:xfrm>
        </p:spPr>
        <p:txBody>
          <a:bodyPr>
            <a:normAutofit fontScale="62500" lnSpcReduction="20000"/>
          </a:bodyPr>
          <a:lstStyle/>
          <a:p>
            <a:r>
              <a:rPr lang="ru-RU" sz="2000" dirty="0">
                <a:latin typeface="Arial Black" panose="020B0A04020102020204" pitchFamily="34" charset="0"/>
              </a:rPr>
              <a:t>К</a:t>
            </a:r>
            <a:r>
              <a:rPr lang="en-US" sz="2000" dirty="0">
                <a:latin typeface="Arial Black" panose="020B0A04020102020204" pitchFamily="34" charset="0"/>
              </a:rPr>
              <a:t>/</a:t>
            </a:r>
            <a:r>
              <a:rPr lang="ru-RU" sz="2000" dirty="0">
                <a:latin typeface="Arial Black" panose="020B0A04020102020204" pitchFamily="34" charset="0"/>
              </a:rPr>
              <a:t>ф «Старик Хоттабыч», 1958г. </a:t>
            </a:r>
          </a:p>
        </p:txBody>
      </p:sp>
      <p:pic>
        <p:nvPicPr>
          <p:cNvPr id="5" name="343604343816">
            <a:hlinkClick r:id="" action="ppaction://media"/>
            <a:extLst>
              <a:ext uri="{FF2B5EF4-FFF2-40B4-BE49-F238E27FC236}">
                <a16:creationId xmlns:a16="http://schemas.microsoft.com/office/drawing/2014/main" id="{CEDE3834-3C82-4FB8-AD64-A719C5BA8DA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52159" y="477520"/>
            <a:ext cx="8002133" cy="5163231"/>
          </a:xfrm>
        </p:spPr>
      </p:pic>
    </p:spTree>
    <p:extLst>
      <p:ext uri="{BB962C8B-B14F-4D97-AF65-F5344CB8AC3E}">
        <p14:creationId xmlns:p14="http://schemas.microsoft.com/office/powerpoint/2010/main" val="3335775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4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A7BB21D-4DBE-4DA7-9B0D-3321DBE24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11760">
            <a:off x="9856795" y="5690525"/>
            <a:ext cx="922807" cy="922807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83AB55F5-EBB8-4E9B-B0A1-53A54CFF9F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271121">
            <a:off x="6363131" y="5661905"/>
            <a:ext cx="927694" cy="92769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EBE6A8E-4609-4619-A392-1B6D3229C5F0}"/>
              </a:ext>
            </a:extLst>
          </p:cNvPr>
          <p:cNvSpPr txBox="1"/>
          <p:nvPr/>
        </p:nvSpPr>
        <p:spPr>
          <a:xfrm>
            <a:off x="2787162" y="1160583"/>
            <a:ext cx="66915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6000" dirty="0">
                <a:solidFill>
                  <a:srgbClr val="C00000"/>
                </a:solidFill>
                <a:latin typeface="Arial Black" panose="020B0A04020102020204" pitchFamily="34" charset="0"/>
              </a:rPr>
              <a:t>АЛЫЙ </a:t>
            </a:r>
          </a:p>
          <a:p>
            <a:pPr algn="ctr"/>
            <a:r>
              <a:rPr lang="ru-RU" sz="6000" dirty="0">
                <a:solidFill>
                  <a:srgbClr val="C00000"/>
                </a:solidFill>
                <a:latin typeface="Arial Black" panose="020B0A04020102020204" pitchFamily="34" charset="0"/>
              </a:rPr>
              <a:t>ПАРУС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B2C89E-57B2-4CAA-895A-BDD6021C64FA}"/>
              </a:ext>
            </a:extLst>
          </p:cNvPr>
          <p:cNvSpPr txBox="1"/>
          <p:nvPr/>
        </p:nvSpPr>
        <p:spPr>
          <a:xfrm>
            <a:off x="1033517" y="4109141"/>
            <a:ext cx="304213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latin typeface="Arial Black" panose="020B0A04020102020204" pitchFamily="34" charset="0"/>
              </a:rPr>
              <a:t>Происходит укрепление, сближение ценностных ориентаций и сплочение отряда.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3462A7-8AB0-4826-83EE-8B95780FE41C}"/>
              </a:ext>
            </a:extLst>
          </p:cNvPr>
          <p:cNvSpPr txBox="1"/>
          <p:nvPr/>
        </p:nvSpPr>
        <p:spPr>
          <a:xfrm>
            <a:off x="4560969" y="4004646"/>
            <a:ext cx="353158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>
                <a:latin typeface="Arial Black" panose="020B0A04020102020204" pitchFamily="34" charset="0"/>
              </a:rPr>
              <a:t>Развивается как внутригрупповая, так и межгрупповая активность. Девиз: Один за всех и все за одного.</a:t>
            </a:r>
            <a:endParaRPr lang="ru-RU" sz="1600" dirty="0">
              <a:latin typeface="Arial Black" panose="020B0A040201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F676603-81D6-4951-B3D6-C4CBD88A2D4E}"/>
              </a:ext>
            </a:extLst>
          </p:cNvPr>
          <p:cNvSpPr txBox="1"/>
          <p:nvPr/>
        </p:nvSpPr>
        <p:spPr>
          <a:xfrm>
            <a:off x="9193087" y="3189039"/>
            <a:ext cx="246184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latin typeface="Arial Black" panose="020B0A04020102020204" pitchFamily="34" charset="0"/>
              </a:rPr>
              <a:t>Группа сплочена, но бывают такие моменты, когда она не готова сразу признать свои ошибки, но постепенно положение может быть исправлено.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9D24D3E-B238-49E7-890B-5D7E6F0FC23A}"/>
              </a:ext>
            </a:extLst>
          </p:cNvPr>
          <p:cNvSpPr txBox="1"/>
          <p:nvPr/>
        </p:nvSpPr>
        <p:spPr>
          <a:xfrm>
            <a:off x="3098062" y="5772485"/>
            <a:ext cx="13628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rgbClr val="C00000"/>
                </a:solidFill>
                <a:latin typeface="Arial Black" panose="020B0A04020102020204" pitchFamily="34" charset="0"/>
              </a:rPr>
              <a:t>01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877FCF6-3F8C-4483-AB35-9D2851EE4AD3}"/>
              </a:ext>
            </a:extLst>
          </p:cNvPr>
          <p:cNvSpPr txBox="1"/>
          <p:nvPr/>
        </p:nvSpPr>
        <p:spPr>
          <a:xfrm>
            <a:off x="7439758" y="5743584"/>
            <a:ext cx="11166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rgbClr val="C00000"/>
                </a:solidFill>
                <a:latin typeface="Arial Black" panose="020B0A04020102020204" pitchFamily="34" charset="0"/>
              </a:rPr>
              <a:t>02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B58954E-D69C-44A1-98E3-9B60321192D4}"/>
              </a:ext>
            </a:extLst>
          </p:cNvPr>
          <p:cNvSpPr txBox="1"/>
          <p:nvPr/>
        </p:nvSpPr>
        <p:spPr>
          <a:xfrm>
            <a:off x="10947888" y="5802587"/>
            <a:ext cx="9114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rgbClr val="C00000"/>
                </a:solidFill>
                <a:latin typeface="Arial Black" panose="020B0A04020102020204" pitchFamily="34" charset="0"/>
              </a:rPr>
              <a:t>03</a:t>
            </a:r>
          </a:p>
        </p:txBody>
      </p:sp>
      <p:pic>
        <p:nvPicPr>
          <p:cNvPr id="1026" name="Picture 2" descr="Picture background">
            <a:extLst>
              <a:ext uri="{FF2B5EF4-FFF2-40B4-BE49-F238E27FC236}">
                <a16:creationId xmlns:a16="http://schemas.microsoft.com/office/drawing/2014/main" id="{93D823C0-9335-4F9D-ACB5-A070AFC8CC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63251">
            <a:off x="2065179" y="5679811"/>
            <a:ext cx="891881" cy="891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42893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>
            <a:extLst>
              <a:ext uri="{FF2B5EF4-FFF2-40B4-BE49-F238E27FC236}">
                <a16:creationId xmlns:a16="http://schemas.microsoft.com/office/drawing/2014/main" id="{393B2F70-24CF-458D-A0F4-E9D17B1AED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5031" y="5682162"/>
            <a:ext cx="3303634" cy="396240"/>
          </a:xfrm>
        </p:spPr>
        <p:txBody>
          <a:bodyPr>
            <a:noAutofit/>
          </a:bodyPr>
          <a:lstStyle/>
          <a:p>
            <a:r>
              <a:rPr lang="ru-RU" sz="1400" dirty="0">
                <a:latin typeface="Arial Black" panose="020B0A04020102020204" pitchFamily="34" charset="0"/>
              </a:rPr>
              <a:t>К</a:t>
            </a:r>
            <a:r>
              <a:rPr lang="en-US" sz="1400" dirty="0">
                <a:latin typeface="Arial Black" panose="020B0A04020102020204" pitchFamily="34" charset="0"/>
              </a:rPr>
              <a:t>/</a:t>
            </a:r>
            <a:r>
              <a:rPr lang="ru-RU" sz="1400" dirty="0">
                <a:latin typeface="Arial Black" panose="020B0A04020102020204" pitchFamily="34" charset="0"/>
              </a:rPr>
              <a:t>ф «Добро пожаловать или посторонним вход воспрещен», 1964г. </a:t>
            </a:r>
          </a:p>
        </p:txBody>
      </p:sp>
      <p:pic>
        <p:nvPicPr>
          <p:cNvPr id="6" name="119924120516">
            <a:hlinkClick r:id="" action="ppaction://media"/>
            <a:extLst>
              <a:ext uri="{FF2B5EF4-FFF2-40B4-BE49-F238E27FC236}">
                <a16:creationId xmlns:a16="http://schemas.microsoft.com/office/drawing/2014/main" id="{C7AF9EC6-01DE-4B00-AA01-00DD4B00EBB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29695" y="275091"/>
            <a:ext cx="8957355" cy="5038511"/>
          </a:xfrm>
        </p:spPr>
      </p:pic>
    </p:spTree>
    <p:extLst>
      <p:ext uri="{BB962C8B-B14F-4D97-AF65-F5344CB8AC3E}">
        <p14:creationId xmlns:p14="http://schemas.microsoft.com/office/powerpoint/2010/main" val="2637280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6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A7BB21D-4DBE-4DA7-9B0D-3321DBE24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11760">
            <a:off x="9856795" y="5690525"/>
            <a:ext cx="922807" cy="922807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83AB55F5-EBB8-4E9B-B0A1-53A54CFF9F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271121">
            <a:off x="6363131" y="5661905"/>
            <a:ext cx="927694" cy="92769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EBE6A8E-4609-4619-A392-1B6D3229C5F0}"/>
              </a:ext>
            </a:extLst>
          </p:cNvPr>
          <p:cNvSpPr txBox="1"/>
          <p:nvPr/>
        </p:nvSpPr>
        <p:spPr>
          <a:xfrm>
            <a:off x="2787162" y="1160583"/>
            <a:ext cx="66915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6000" dirty="0">
                <a:solidFill>
                  <a:srgbClr val="C00000"/>
                </a:solidFill>
                <a:latin typeface="Arial Black" panose="020B0A04020102020204" pitchFamily="34" charset="0"/>
              </a:rPr>
              <a:t>ГОРЯЩИЙ </a:t>
            </a:r>
            <a:br>
              <a:rPr lang="ru-RU" sz="6000" dirty="0">
                <a:solidFill>
                  <a:srgbClr val="C00000"/>
                </a:solidFill>
                <a:latin typeface="Arial Black" panose="020B0A04020102020204" pitchFamily="34" charset="0"/>
              </a:rPr>
            </a:br>
            <a:r>
              <a:rPr lang="ru-RU" sz="6000" dirty="0">
                <a:solidFill>
                  <a:srgbClr val="C00000"/>
                </a:solidFill>
                <a:latin typeface="Arial Black" panose="020B0A04020102020204" pitchFamily="34" charset="0"/>
              </a:rPr>
              <a:t>ФАКЕЛ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B2C89E-57B2-4CAA-895A-BDD6021C64FA}"/>
              </a:ext>
            </a:extLst>
          </p:cNvPr>
          <p:cNvSpPr txBox="1"/>
          <p:nvPr/>
        </p:nvSpPr>
        <p:spPr>
          <a:xfrm>
            <a:off x="710859" y="3290239"/>
            <a:ext cx="304213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>
                <a:latin typeface="Arial Black" panose="020B0A04020102020204" pitchFamily="34" charset="0"/>
              </a:rPr>
              <a:t>Между детьми существует тесная дружба, отличное взаимопонимание, деловое сотрудничество, ответственность каждого не только за себя, но и за весь коллектив</a:t>
            </a:r>
            <a:endParaRPr lang="ru-RU" sz="1600" dirty="0">
              <a:latin typeface="Arial Black" panose="020B0A040201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3462A7-8AB0-4826-83EE-8B95780FE41C}"/>
              </a:ext>
            </a:extLst>
          </p:cNvPr>
          <p:cNvSpPr txBox="1"/>
          <p:nvPr/>
        </p:nvSpPr>
        <p:spPr>
          <a:xfrm>
            <a:off x="4460869" y="3513638"/>
            <a:ext cx="353158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>
                <a:latin typeface="Arial Black" panose="020B0A04020102020204" pitchFamily="34" charset="0"/>
              </a:rPr>
              <a:t>Взаимодействие наиболее активно. Дети полностью открыты вожатому, он чувствует тепло и жизнерадостность. Группа толерантна и не стремится к соперничеству</a:t>
            </a:r>
            <a:endParaRPr lang="ru-RU" sz="1600" dirty="0">
              <a:latin typeface="Arial Black" panose="020B0A040201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F676603-81D6-4951-B3D6-C4CBD88A2D4E}"/>
              </a:ext>
            </a:extLst>
          </p:cNvPr>
          <p:cNvSpPr txBox="1"/>
          <p:nvPr/>
        </p:nvSpPr>
        <p:spPr>
          <a:xfrm>
            <a:off x="9197610" y="3464161"/>
            <a:ext cx="290638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latin typeface="Arial Black" panose="020B0A04020102020204" pitchFamily="34" charset="0"/>
              </a:rPr>
              <a:t>Отличает способность договориться, прийти к соглашению. Коллектив является сплоченной и эффективной командой с едиными и определенными целями.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9D24D3E-B238-49E7-890B-5D7E6F0FC23A}"/>
              </a:ext>
            </a:extLst>
          </p:cNvPr>
          <p:cNvSpPr txBox="1"/>
          <p:nvPr/>
        </p:nvSpPr>
        <p:spPr>
          <a:xfrm>
            <a:off x="3098062" y="5772485"/>
            <a:ext cx="13628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rgbClr val="C00000"/>
                </a:solidFill>
                <a:latin typeface="Arial Black" panose="020B0A04020102020204" pitchFamily="34" charset="0"/>
              </a:rPr>
              <a:t>01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877FCF6-3F8C-4483-AB35-9D2851EE4AD3}"/>
              </a:ext>
            </a:extLst>
          </p:cNvPr>
          <p:cNvSpPr txBox="1"/>
          <p:nvPr/>
        </p:nvSpPr>
        <p:spPr>
          <a:xfrm>
            <a:off x="7439758" y="5743584"/>
            <a:ext cx="11166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rgbClr val="C00000"/>
                </a:solidFill>
                <a:latin typeface="Arial Black" panose="020B0A04020102020204" pitchFamily="34" charset="0"/>
              </a:rPr>
              <a:t>02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B58954E-D69C-44A1-98E3-9B60321192D4}"/>
              </a:ext>
            </a:extLst>
          </p:cNvPr>
          <p:cNvSpPr txBox="1"/>
          <p:nvPr/>
        </p:nvSpPr>
        <p:spPr>
          <a:xfrm>
            <a:off x="10947888" y="5802587"/>
            <a:ext cx="9114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rgbClr val="C00000"/>
                </a:solidFill>
                <a:latin typeface="Arial Black" panose="020B0A04020102020204" pitchFamily="34" charset="0"/>
              </a:rPr>
              <a:t>03</a:t>
            </a:r>
          </a:p>
        </p:txBody>
      </p:sp>
      <p:pic>
        <p:nvPicPr>
          <p:cNvPr id="1026" name="Picture 2" descr="Picture background">
            <a:extLst>
              <a:ext uri="{FF2B5EF4-FFF2-40B4-BE49-F238E27FC236}">
                <a16:creationId xmlns:a16="http://schemas.microsoft.com/office/drawing/2014/main" id="{93D823C0-9335-4F9D-ACB5-A070AFC8CC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63251">
            <a:off x="2065179" y="5679811"/>
            <a:ext cx="891881" cy="891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63480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EA80BC21-C145-4488-B857-70299BCD72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983" t="3104" r="25803" b="5623"/>
          <a:stretch/>
        </p:blipFill>
        <p:spPr>
          <a:xfrm>
            <a:off x="2269375" y="753475"/>
            <a:ext cx="7148945" cy="5705514"/>
          </a:xfrm>
          <a:prstGeom prst="rect">
            <a:avLst/>
          </a:prstGeom>
        </p:spPr>
      </p:pic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FEA0F017-5B6A-4B41-B1B1-6815689BD904}"/>
              </a:ext>
            </a:extLst>
          </p:cNvPr>
          <p:cNvSpPr txBox="1">
            <a:spLocks/>
          </p:cNvSpPr>
          <p:nvPr/>
        </p:nvSpPr>
        <p:spPr>
          <a:xfrm>
            <a:off x="3168808" y="167878"/>
            <a:ext cx="5350077" cy="319462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2800" dirty="0">
                <a:solidFill>
                  <a:srgbClr val="C00000"/>
                </a:solidFill>
                <a:latin typeface="Arial Black" panose="020B0A04020102020204" pitchFamily="34" charset="0"/>
              </a:rPr>
              <a:t>Выбери какой ты сегодня? </a:t>
            </a:r>
          </a:p>
        </p:txBody>
      </p:sp>
    </p:spTree>
    <p:extLst>
      <p:ext uri="{BB962C8B-B14F-4D97-AF65-F5344CB8AC3E}">
        <p14:creationId xmlns:p14="http://schemas.microsoft.com/office/powerpoint/2010/main" val="19187408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>
            <a:extLst>
              <a:ext uri="{FF2B5EF4-FFF2-40B4-BE49-F238E27FC236}">
                <a16:creationId xmlns:a16="http://schemas.microsoft.com/office/drawing/2014/main" id="{393B2F70-24CF-458D-A0F4-E9D17B1AED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5031" y="5682162"/>
            <a:ext cx="3303634" cy="396240"/>
          </a:xfrm>
        </p:spPr>
        <p:txBody>
          <a:bodyPr>
            <a:noAutofit/>
          </a:bodyPr>
          <a:lstStyle/>
          <a:p>
            <a:r>
              <a:rPr lang="ru-RU" sz="1400" dirty="0">
                <a:latin typeface="Arial Black" panose="020B0A04020102020204" pitchFamily="34" charset="0"/>
              </a:rPr>
              <a:t>К</a:t>
            </a:r>
            <a:r>
              <a:rPr lang="en-US" sz="1400" dirty="0">
                <a:latin typeface="Arial Black" panose="020B0A04020102020204" pitchFamily="34" charset="0"/>
              </a:rPr>
              <a:t>/</a:t>
            </a:r>
            <a:r>
              <a:rPr lang="ru-RU" sz="1400" dirty="0">
                <a:latin typeface="Arial Black" panose="020B0A04020102020204" pitchFamily="34" charset="0"/>
              </a:rPr>
              <a:t>ф «38 попугаев», 1976г. </a:t>
            </a:r>
          </a:p>
        </p:txBody>
      </p:sp>
      <p:pic>
        <p:nvPicPr>
          <p:cNvPr id="5" name="425764324">
            <a:hlinkClick r:id="" action="ppaction://media"/>
            <a:extLst>
              <a:ext uri="{FF2B5EF4-FFF2-40B4-BE49-F238E27FC236}">
                <a16:creationId xmlns:a16="http://schemas.microsoft.com/office/drawing/2014/main" id="{BA3573AE-5DC5-4BB1-81AF-1BDC45FE69F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35704" y="415471"/>
            <a:ext cx="8720591" cy="4905333"/>
          </a:xfrm>
        </p:spPr>
      </p:pic>
    </p:spTree>
    <p:extLst>
      <p:ext uri="{BB962C8B-B14F-4D97-AF65-F5344CB8AC3E}">
        <p14:creationId xmlns:p14="http://schemas.microsoft.com/office/powerpoint/2010/main" val="367791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6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A7BB21D-4DBE-4DA7-9B0D-3321DBE24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11760">
            <a:off x="9856795" y="5690525"/>
            <a:ext cx="922807" cy="922807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83AB55F5-EBB8-4E9B-B0A1-53A54CFF9F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271121">
            <a:off x="6363131" y="5661905"/>
            <a:ext cx="927694" cy="92769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EBE6A8E-4609-4619-A392-1B6D3229C5F0}"/>
              </a:ext>
            </a:extLst>
          </p:cNvPr>
          <p:cNvSpPr txBox="1"/>
          <p:nvPr/>
        </p:nvSpPr>
        <p:spPr>
          <a:xfrm>
            <a:off x="2787162" y="1160583"/>
            <a:ext cx="615461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dirty="0">
                <a:solidFill>
                  <a:srgbClr val="C00000"/>
                </a:solidFill>
                <a:latin typeface="Arial Black" panose="020B0A04020102020204" pitchFamily="34" charset="0"/>
              </a:rPr>
              <a:t>ДЕЛАЕМ ПРОМЕЖУТОЧНЫЕ ВЫВОДЫ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B2C89E-57B2-4CAA-895A-BDD6021C64FA}"/>
              </a:ext>
            </a:extLst>
          </p:cNvPr>
          <p:cNvSpPr txBox="1"/>
          <p:nvPr/>
        </p:nvSpPr>
        <p:spPr>
          <a:xfrm>
            <a:off x="675543" y="4117933"/>
            <a:ext cx="304213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latin typeface="Arial Black" panose="020B0A04020102020204" pitchFamily="34" charset="0"/>
              </a:rPr>
              <a:t>ВДК особый организм, требующий внимания и работы в короткий промежуток времени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3462A7-8AB0-4826-83EE-8B95780FE41C}"/>
              </a:ext>
            </a:extLst>
          </p:cNvPr>
          <p:cNvSpPr txBox="1"/>
          <p:nvPr/>
        </p:nvSpPr>
        <p:spPr>
          <a:xfrm>
            <a:off x="4774850" y="4044724"/>
            <a:ext cx="353158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latin typeface="Arial Black" panose="020B0A04020102020204" pitchFamily="34" charset="0"/>
              </a:rPr>
              <a:t>На протяжении всех этапов развития ВДК вожатый играет роль наставника с различной степенью включенности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F676603-81D6-4951-B3D6-C4CBD88A2D4E}"/>
              </a:ext>
            </a:extLst>
          </p:cNvPr>
          <p:cNvSpPr txBox="1"/>
          <p:nvPr/>
        </p:nvSpPr>
        <p:spPr>
          <a:xfrm>
            <a:off x="9397511" y="4044724"/>
            <a:ext cx="246184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latin typeface="Arial Black" panose="020B0A04020102020204" pitchFamily="34" charset="0"/>
              </a:rPr>
              <a:t>Итогом формирования ВДК должно стать целостное формирование группы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9D24D3E-B238-49E7-890B-5D7E6F0FC23A}"/>
              </a:ext>
            </a:extLst>
          </p:cNvPr>
          <p:cNvSpPr txBox="1"/>
          <p:nvPr/>
        </p:nvSpPr>
        <p:spPr>
          <a:xfrm>
            <a:off x="3098062" y="5772485"/>
            <a:ext cx="13628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rgbClr val="C00000"/>
                </a:solidFill>
                <a:latin typeface="Arial Black" panose="020B0A04020102020204" pitchFamily="34" charset="0"/>
              </a:rPr>
              <a:t>01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877FCF6-3F8C-4483-AB35-9D2851EE4AD3}"/>
              </a:ext>
            </a:extLst>
          </p:cNvPr>
          <p:cNvSpPr txBox="1"/>
          <p:nvPr/>
        </p:nvSpPr>
        <p:spPr>
          <a:xfrm>
            <a:off x="7439758" y="5743584"/>
            <a:ext cx="11166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rgbClr val="C00000"/>
                </a:solidFill>
                <a:latin typeface="Arial Black" panose="020B0A04020102020204" pitchFamily="34" charset="0"/>
              </a:rPr>
              <a:t>02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B58954E-D69C-44A1-98E3-9B60321192D4}"/>
              </a:ext>
            </a:extLst>
          </p:cNvPr>
          <p:cNvSpPr txBox="1"/>
          <p:nvPr/>
        </p:nvSpPr>
        <p:spPr>
          <a:xfrm>
            <a:off x="10947888" y="5802587"/>
            <a:ext cx="9114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rgbClr val="C00000"/>
                </a:solidFill>
                <a:latin typeface="Arial Black" panose="020B0A04020102020204" pitchFamily="34" charset="0"/>
              </a:rPr>
              <a:t>03</a:t>
            </a:r>
          </a:p>
        </p:txBody>
      </p:sp>
      <p:pic>
        <p:nvPicPr>
          <p:cNvPr id="1026" name="Picture 2" descr="Picture background">
            <a:extLst>
              <a:ext uri="{FF2B5EF4-FFF2-40B4-BE49-F238E27FC236}">
                <a16:creationId xmlns:a16="http://schemas.microsoft.com/office/drawing/2014/main" id="{93D823C0-9335-4F9D-ACB5-A070AFC8CC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63251">
            <a:off x="2065179" y="5679811"/>
            <a:ext cx="891881" cy="891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32451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7C4DFFF-AAFC-4EED-BAE9-4E710CDA0100}"/>
              </a:ext>
            </a:extLst>
          </p:cNvPr>
          <p:cNvSpPr txBox="1"/>
          <p:nvPr/>
        </p:nvSpPr>
        <p:spPr>
          <a:xfrm>
            <a:off x="3243279" y="1535863"/>
            <a:ext cx="570544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>
                <a:solidFill>
                  <a:srgbClr val="C00000"/>
                </a:solidFill>
                <a:latin typeface="Arial Black" panose="020B0A04020102020204" pitchFamily="34" charset="0"/>
              </a:rPr>
              <a:t>Особенности ВДК в Рязанском областном лагере актива старшеклассников «Рубин»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D48CC0C-AA9F-4748-BBBE-2DFB94C1C9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0673"/>
          <a:stretch/>
        </p:blipFill>
        <p:spPr>
          <a:xfrm rot="16036565">
            <a:off x="5070428" y="4670862"/>
            <a:ext cx="1197634" cy="35834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4FFD3F1-97AE-447D-8B34-E15289DB1FAD}"/>
              </a:ext>
            </a:extLst>
          </p:cNvPr>
          <p:cNvSpPr txBox="1"/>
          <p:nvPr/>
        </p:nvSpPr>
        <p:spPr>
          <a:xfrm>
            <a:off x="2846980" y="4493593"/>
            <a:ext cx="27593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Arial Black" panose="020B0A04020102020204" pitchFamily="34" charset="0"/>
              </a:rPr>
              <a:t>СОСТАВЬТЕ ТАБЛИЦУ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CEF62BB-BFCB-47A1-B631-E3ED6289AF85}"/>
              </a:ext>
            </a:extLst>
          </p:cNvPr>
          <p:cNvSpPr txBox="1"/>
          <p:nvPr/>
        </p:nvSpPr>
        <p:spPr>
          <a:xfrm>
            <a:off x="5876674" y="4632092"/>
            <a:ext cx="57898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Arial Black" panose="020B0A04020102020204" pitchFamily="34" charset="0"/>
              </a:rPr>
              <a:t>Особенностей лагеря «Рубин»</a:t>
            </a:r>
          </a:p>
        </p:txBody>
      </p:sp>
      <p:sp>
        <p:nvSpPr>
          <p:cNvPr id="12" name="Овал 11">
            <a:extLst>
              <a:ext uri="{FF2B5EF4-FFF2-40B4-BE49-F238E27FC236}">
                <a16:creationId xmlns:a16="http://schemas.microsoft.com/office/drawing/2014/main" id="{51BD39E5-F854-4054-95CA-0DEFA1ED72CE}"/>
              </a:ext>
            </a:extLst>
          </p:cNvPr>
          <p:cNvSpPr/>
          <p:nvPr/>
        </p:nvSpPr>
        <p:spPr>
          <a:xfrm>
            <a:off x="2694561" y="4058716"/>
            <a:ext cx="2647325" cy="1516087"/>
          </a:xfrm>
          <a:custGeom>
            <a:avLst/>
            <a:gdLst>
              <a:gd name="connsiteX0" fmla="*/ 0 w 2647325"/>
              <a:gd name="connsiteY0" fmla="*/ 758044 h 1516087"/>
              <a:gd name="connsiteX1" fmla="*/ 1323663 w 2647325"/>
              <a:gd name="connsiteY1" fmla="*/ 0 h 1516087"/>
              <a:gd name="connsiteX2" fmla="*/ 2647326 w 2647325"/>
              <a:gd name="connsiteY2" fmla="*/ 758044 h 1516087"/>
              <a:gd name="connsiteX3" fmla="*/ 1323663 w 2647325"/>
              <a:gd name="connsiteY3" fmla="*/ 1516088 h 1516087"/>
              <a:gd name="connsiteX4" fmla="*/ 0 w 2647325"/>
              <a:gd name="connsiteY4" fmla="*/ 758044 h 1516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47325" h="1516087" extrusionOk="0">
                <a:moveTo>
                  <a:pt x="0" y="758044"/>
                </a:moveTo>
                <a:cubicBezTo>
                  <a:pt x="-59855" y="172059"/>
                  <a:pt x="590577" y="-24843"/>
                  <a:pt x="1323663" y="0"/>
                </a:cubicBezTo>
                <a:cubicBezTo>
                  <a:pt x="1991185" y="-15384"/>
                  <a:pt x="2530942" y="361309"/>
                  <a:pt x="2647326" y="758044"/>
                </a:cubicBezTo>
                <a:cubicBezTo>
                  <a:pt x="2702878" y="1294221"/>
                  <a:pt x="2219677" y="1447558"/>
                  <a:pt x="1323663" y="1516088"/>
                </a:cubicBezTo>
                <a:cubicBezTo>
                  <a:pt x="632370" y="1517969"/>
                  <a:pt x="4116" y="1223731"/>
                  <a:pt x="0" y="758044"/>
                </a:cubicBezTo>
                <a:close/>
              </a:path>
            </a:pathLst>
          </a:custGeom>
          <a:noFill/>
          <a:ln w="57150">
            <a:solidFill>
              <a:srgbClr val="B91010"/>
            </a:solidFill>
            <a:extLst>
              <a:ext uri="{C807C97D-BFC1-408E-A445-0C87EB9F89A2}">
                <ask:lineSketchStyleProps xmlns:ask="http://schemas.microsoft.com/office/drawing/2018/sketchyshapes" sd="264327539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0A0080AA-6B13-4F6E-93A6-D96B962B1E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396" y="194984"/>
            <a:ext cx="323626" cy="92464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E05D5037-6231-4F07-94B8-66EFC639447E}"/>
              </a:ext>
            </a:extLst>
          </p:cNvPr>
          <p:cNvSpPr txBox="1"/>
          <p:nvPr/>
        </p:nvSpPr>
        <p:spPr>
          <a:xfrm>
            <a:off x="466928" y="248958"/>
            <a:ext cx="75194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latin typeface="Arial Black" panose="020B0A04020102020204" pitchFamily="34" charset="0"/>
                <a:cs typeface="Arial" panose="020B0604020202020204" pitchFamily="34" charset="0"/>
              </a:rPr>
              <a:t>ЗАДАНИЕ  </a:t>
            </a:r>
          </a:p>
        </p:txBody>
      </p:sp>
    </p:spTree>
    <p:extLst>
      <p:ext uri="{BB962C8B-B14F-4D97-AF65-F5344CB8AC3E}">
        <p14:creationId xmlns:p14="http://schemas.microsoft.com/office/powerpoint/2010/main" val="34860207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3D2E5E-66BA-44CA-A20D-D969467B3D87}"/>
              </a:ext>
            </a:extLst>
          </p:cNvPr>
          <p:cNvSpPr txBox="1"/>
          <p:nvPr/>
        </p:nvSpPr>
        <p:spPr>
          <a:xfrm>
            <a:off x="555288" y="1590537"/>
            <a:ext cx="4985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Arial Black" panose="020B0A04020102020204" pitchFamily="34" charset="0"/>
              </a:rPr>
              <a:t>Специфическая группа детей</a:t>
            </a:r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4BA74749-129D-4622-823E-1A5CA0233066}"/>
              </a:ext>
            </a:extLst>
          </p:cNvPr>
          <p:cNvSpPr/>
          <p:nvPr/>
        </p:nvSpPr>
        <p:spPr>
          <a:xfrm>
            <a:off x="239948" y="340468"/>
            <a:ext cx="5557737" cy="3667327"/>
          </a:xfrm>
          <a:custGeom>
            <a:avLst/>
            <a:gdLst>
              <a:gd name="connsiteX0" fmla="*/ 0 w 5557737"/>
              <a:gd name="connsiteY0" fmla="*/ 1833664 h 3667327"/>
              <a:gd name="connsiteX1" fmla="*/ 2778869 w 5557737"/>
              <a:gd name="connsiteY1" fmla="*/ 0 h 3667327"/>
              <a:gd name="connsiteX2" fmla="*/ 5557738 w 5557737"/>
              <a:gd name="connsiteY2" fmla="*/ 1833664 h 3667327"/>
              <a:gd name="connsiteX3" fmla="*/ 2778869 w 5557737"/>
              <a:gd name="connsiteY3" fmla="*/ 3667328 h 3667327"/>
              <a:gd name="connsiteX4" fmla="*/ 0 w 5557737"/>
              <a:gd name="connsiteY4" fmla="*/ 1833664 h 3667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57737" h="3667327" extrusionOk="0">
                <a:moveTo>
                  <a:pt x="0" y="1833664"/>
                </a:moveTo>
                <a:cubicBezTo>
                  <a:pt x="-86512" y="719227"/>
                  <a:pt x="1565179" y="-116560"/>
                  <a:pt x="2778869" y="0"/>
                </a:cubicBezTo>
                <a:cubicBezTo>
                  <a:pt x="4245689" y="38154"/>
                  <a:pt x="5608013" y="805957"/>
                  <a:pt x="5557738" y="1833664"/>
                </a:cubicBezTo>
                <a:cubicBezTo>
                  <a:pt x="5527916" y="2786911"/>
                  <a:pt x="4260447" y="3832706"/>
                  <a:pt x="2778869" y="3667328"/>
                </a:cubicBezTo>
                <a:cubicBezTo>
                  <a:pt x="1388777" y="3467801"/>
                  <a:pt x="149719" y="2834048"/>
                  <a:pt x="0" y="1833664"/>
                </a:cubicBezTo>
                <a:close/>
              </a:path>
            </a:pathLst>
          </a:custGeom>
          <a:noFill/>
          <a:ln w="57150">
            <a:solidFill>
              <a:srgbClr val="B91010"/>
            </a:solidFill>
            <a:extLst>
              <a:ext uri="{C807C97D-BFC1-408E-A445-0C87EB9F89A2}">
                <ask:lineSketchStyleProps xmlns:ask="http://schemas.microsoft.com/office/drawing/2018/sketchyshapes" sd="879248734">
                  <a:prstGeom prst="ellipse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471BD16-D190-43DA-A294-06BA28D7B63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60" b="9653"/>
          <a:stretch/>
        </p:blipFill>
        <p:spPr>
          <a:xfrm rot="3519350">
            <a:off x="6371200" y="1406131"/>
            <a:ext cx="794412" cy="94388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F487A9F-9041-4A8F-8C36-601EEDB4A996}"/>
              </a:ext>
            </a:extLst>
          </p:cNvPr>
          <p:cNvSpPr txBox="1"/>
          <p:nvPr/>
        </p:nvSpPr>
        <p:spPr>
          <a:xfrm>
            <a:off x="7723726" y="1427039"/>
            <a:ext cx="42096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Arial Black" panose="020B0A04020102020204" pitchFamily="34" charset="0"/>
              </a:rPr>
              <a:t>Специфическая группа вожатых </a:t>
            </a:r>
          </a:p>
        </p:txBody>
      </p:sp>
      <p:sp>
        <p:nvSpPr>
          <p:cNvPr id="12" name="Овал 11">
            <a:extLst>
              <a:ext uri="{FF2B5EF4-FFF2-40B4-BE49-F238E27FC236}">
                <a16:creationId xmlns:a16="http://schemas.microsoft.com/office/drawing/2014/main" id="{D40A7E89-9B99-47B6-8D70-E7E5CC3291B9}"/>
              </a:ext>
            </a:extLst>
          </p:cNvPr>
          <p:cNvSpPr/>
          <p:nvPr/>
        </p:nvSpPr>
        <p:spPr>
          <a:xfrm>
            <a:off x="7536513" y="329673"/>
            <a:ext cx="4367719" cy="2841064"/>
          </a:xfrm>
          <a:custGeom>
            <a:avLst/>
            <a:gdLst>
              <a:gd name="connsiteX0" fmla="*/ 0 w 4367719"/>
              <a:gd name="connsiteY0" fmla="*/ 1420532 h 2841064"/>
              <a:gd name="connsiteX1" fmla="*/ 2183860 w 4367719"/>
              <a:gd name="connsiteY1" fmla="*/ 0 h 2841064"/>
              <a:gd name="connsiteX2" fmla="*/ 4367720 w 4367719"/>
              <a:gd name="connsiteY2" fmla="*/ 1420532 h 2841064"/>
              <a:gd name="connsiteX3" fmla="*/ 2183860 w 4367719"/>
              <a:gd name="connsiteY3" fmla="*/ 2841064 h 2841064"/>
              <a:gd name="connsiteX4" fmla="*/ 0 w 4367719"/>
              <a:gd name="connsiteY4" fmla="*/ 1420532 h 28410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67719" h="2841064" extrusionOk="0">
                <a:moveTo>
                  <a:pt x="0" y="1420532"/>
                </a:moveTo>
                <a:cubicBezTo>
                  <a:pt x="7462" y="579861"/>
                  <a:pt x="1007728" y="24151"/>
                  <a:pt x="2183860" y="0"/>
                </a:cubicBezTo>
                <a:cubicBezTo>
                  <a:pt x="3294339" y="-36159"/>
                  <a:pt x="4412857" y="477730"/>
                  <a:pt x="4367720" y="1420532"/>
                </a:cubicBezTo>
                <a:cubicBezTo>
                  <a:pt x="4510365" y="2110785"/>
                  <a:pt x="3294586" y="3084121"/>
                  <a:pt x="2183860" y="2841064"/>
                </a:cubicBezTo>
                <a:cubicBezTo>
                  <a:pt x="953259" y="2921487"/>
                  <a:pt x="68811" y="2144546"/>
                  <a:pt x="0" y="1420532"/>
                </a:cubicBezTo>
                <a:close/>
              </a:path>
            </a:pathLst>
          </a:custGeom>
          <a:noFill/>
          <a:ln w="57150">
            <a:solidFill>
              <a:srgbClr val="B91010"/>
            </a:solidFill>
            <a:extLst>
              <a:ext uri="{C807C97D-BFC1-408E-A445-0C87EB9F89A2}">
                <ask:lineSketchStyleProps xmlns:ask="http://schemas.microsoft.com/office/drawing/2018/sketchyshapes" sd="4266498984">
                  <a:prstGeom prst="ellipse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F556ADAD-80D1-4D1B-9CFB-90CF30D793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95" t="9460" r="13096" b="12191"/>
          <a:stretch/>
        </p:blipFill>
        <p:spPr>
          <a:xfrm rot="8842328">
            <a:off x="9517461" y="3346949"/>
            <a:ext cx="622187" cy="76755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BAF5BEA-17D9-49EB-A242-B301B74561B5}"/>
              </a:ext>
            </a:extLst>
          </p:cNvPr>
          <p:cNvSpPr txBox="1"/>
          <p:nvPr/>
        </p:nvSpPr>
        <p:spPr>
          <a:xfrm>
            <a:off x="7110981" y="5162597"/>
            <a:ext cx="47697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Arial Black" panose="020B0A04020102020204" pitchFamily="34" charset="0"/>
              </a:rPr>
              <a:t>Интенсивность и разноплановость программы </a:t>
            </a:r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A9F3F6A8-D6A0-483A-8E3B-5C958068BD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390908">
            <a:off x="6130057" y="5023459"/>
            <a:ext cx="809017" cy="809017"/>
          </a:xfrm>
          <a:prstGeom prst="rect">
            <a:avLst/>
          </a:prstGeom>
        </p:spPr>
      </p:pic>
      <p:sp>
        <p:nvSpPr>
          <p:cNvPr id="16" name="Овал 15">
            <a:extLst>
              <a:ext uri="{FF2B5EF4-FFF2-40B4-BE49-F238E27FC236}">
                <a16:creationId xmlns:a16="http://schemas.microsoft.com/office/drawing/2014/main" id="{020DD0A8-DB97-4881-84D9-41BA8FFAD0CE}"/>
              </a:ext>
            </a:extLst>
          </p:cNvPr>
          <p:cNvSpPr/>
          <p:nvPr/>
        </p:nvSpPr>
        <p:spPr>
          <a:xfrm>
            <a:off x="6973129" y="4278945"/>
            <a:ext cx="4931103" cy="2324911"/>
          </a:xfrm>
          <a:custGeom>
            <a:avLst/>
            <a:gdLst>
              <a:gd name="connsiteX0" fmla="*/ 0 w 4931103"/>
              <a:gd name="connsiteY0" fmla="*/ 1162456 h 2324911"/>
              <a:gd name="connsiteX1" fmla="*/ 2465552 w 4931103"/>
              <a:gd name="connsiteY1" fmla="*/ 0 h 2324911"/>
              <a:gd name="connsiteX2" fmla="*/ 4931104 w 4931103"/>
              <a:gd name="connsiteY2" fmla="*/ 1162456 h 2324911"/>
              <a:gd name="connsiteX3" fmla="*/ 2465552 w 4931103"/>
              <a:gd name="connsiteY3" fmla="*/ 2324912 h 2324911"/>
              <a:gd name="connsiteX4" fmla="*/ 0 w 4931103"/>
              <a:gd name="connsiteY4" fmla="*/ 1162456 h 23249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31103" h="2324911" extrusionOk="0">
                <a:moveTo>
                  <a:pt x="0" y="1162456"/>
                </a:moveTo>
                <a:cubicBezTo>
                  <a:pt x="-67066" y="332963"/>
                  <a:pt x="1100621" y="-39363"/>
                  <a:pt x="2465552" y="0"/>
                </a:cubicBezTo>
                <a:cubicBezTo>
                  <a:pt x="3678023" y="-36141"/>
                  <a:pt x="4805016" y="544198"/>
                  <a:pt x="4931104" y="1162456"/>
                </a:cubicBezTo>
                <a:cubicBezTo>
                  <a:pt x="5054937" y="2066433"/>
                  <a:pt x="3993181" y="2255980"/>
                  <a:pt x="2465552" y="2324912"/>
                </a:cubicBezTo>
                <a:cubicBezTo>
                  <a:pt x="1211988" y="2330028"/>
                  <a:pt x="12112" y="1942846"/>
                  <a:pt x="0" y="1162456"/>
                </a:cubicBezTo>
                <a:close/>
              </a:path>
            </a:pathLst>
          </a:custGeom>
          <a:noFill/>
          <a:ln w="57150">
            <a:solidFill>
              <a:srgbClr val="B91010"/>
            </a:solidFill>
            <a:extLst>
              <a:ext uri="{C807C97D-BFC1-408E-A445-0C87EB9F89A2}">
                <ask:lineSketchStyleProps xmlns:ask="http://schemas.microsoft.com/office/drawing/2018/sketchyshapes" sd="264327539">
                  <a:prstGeom prst="ellipse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1440805-8C1F-425A-A5EF-F5F42042494C}"/>
              </a:ext>
            </a:extLst>
          </p:cNvPr>
          <p:cNvSpPr txBox="1"/>
          <p:nvPr/>
        </p:nvSpPr>
        <p:spPr>
          <a:xfrm>
            <a:off x="612842" y="5162597"/>
            <a:ext cx="51848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Arial Black" panose="020B0A04020102020204" pitchFamily="34" charset="0"/>
              </a:rPr>
              <a:t>Сокращенные сроки формирования коллектива </a:t>
            </a:r>
          </a:p>
        </p:txBody>
      </p:sp>
      <p:sp>
        <p:nvSpPr>
          <p:cNvPr id="20" name="Овал 19">
            <a:extLst>
              <a:ext uri="{FF2B5EF4-FFF2-40B4-BE49-F238E27FC236}">
                <a16:creationId xmlns:a16="http://schemas.microsoft.com/office/drawing/2014/main" id="{4D73D82F-8C0F-4C5F-95A9-E45315AEC22F}"/>
              </a:ext>
            </a:extLst>
          </p:cNvPr>
          <p:cNvSpPr/>
          <p:nvPr/>
        </p:nvSpPr>
        <p:spPr>
          <a:xfrm>
            <a:off x="1" y="4221676"/>
            <a:ext cx="6096000" cy="2412587"/>
          </a:xfrm>
          <a:custGeom>
            <a:avLst/>
            <a:gdLst>
              <a:gd name="connsiteX0" fmla="*/ 0 w 6096000"/>
              <a:gd name="connsiteY0" fmla="*/ 1206294 h 2412587"/>
              <a:gd name="connsiteX1" fmla="*/ 3048000 w 6096000"/>
              <a:gd name="connsiteY1" fmla="*/ 0 h 2412587"/>
              <a:gd name="connsiteX2" fmla="*/ 6096000 w 6096000"/>
              <a:gd name="connsiteY2" fmla="*/ 1206294 h 2412587"/>
              <a:gd name="connsiteX3" fmla="*/ 3048000 w 6096000"/>
              <a:gd name="connsiteY3" fmla="*/ 2412588 h 2412587"/>
              <a:gd name="connsiteX4" fmla="*/ 0 w 6096000"/>
              <a:gd name="connsiteY4" fmla="*/ 1206294 h 2412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2412587" extrusionOk="0">
                <a:moveTo>
                  <a:pt x="0" y="1206294"/>
                </a:moveTo>
                <a:cubicBezTo>
                  <a:pt x="-226349" y="549758"/>
                  <a:pt x="1472191" y="105745"/>
                  <a:pt x="3048000" y="0"/>
                </a:cubicBezTo>
                <a:cubicBezTo>
                  <a:pt x="4738495" y="14636"/>
                  <a:pt x="6097594" y="588709"/>
                  <a:pt x="6096000" y="1206294"/>
                </a:cubicBezTo>
                <a:cubicBezTo>
                  <a:pt x="5936449" y="1631797"/>
                  <a:pt x="4780117" y="2471534"/>
                  <a:pt x="3048000" y="2412588"/>
                </a:cubicBezTo>
                <a:cubicBezTo>
                  <a:pt x="1394761" y="2300537"/>
                  <a:pt x="38589" y="1944459"/>
                  <a:pt x="0" y="1206294"/>
                </a:cubicBezTo>
                <a:close/>
              </a:path>
            </a:pathLst>
          </a:custGeom>
          <a:noFill/>
          <a:ln w="57150">
            <a:solidFill>
              <a:srgbClr val="B91010"/>
            </a:solidFill>
            <a:extLst>
              <a:ext uri="{C807C97D-BFC1-408E-A445-0C87EB9F89A2}">
                <ask:lineSketchStyleProps xmlns:ask="http://schemas.microsoft.com/office/drawing/2018/sketchyshapes" sd="2650216993">
                  <a:prstGeom prst="ellipse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40439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233A5CB-AE2F-4D02-B89F-DE6C2CFE5CDA}"/>
              </a:ext>
            </a:extLst>
          </p:cNvPr>
          <p:cNvSpPr txBox="1"/>
          <p:nvPr/>
        </p:nvSpPr>
        <p:spPr>
          <a:xfrm>
            <a:off x="378069" y="1997838"/>
            <a:ext cx="444890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rgbClr val="B91010"/>
                </a:solidFill>
                <a:latin typeface="Arial Black" panose="020B0A04020102020204" pitchFamily="34" charset="0"/>
              </a:rPr>
              <a:t>Рекомендации </a:t>
            </a:r>
          </a:p>
          <a:p>
            <a:r>
              <a:rPr lang="ru-RU" sz="3600" dirty="0">
                <a:solidFill>
                  <a:srgbClr val="B91010"/>
                </a:solidFill>
                <a:latin typeface="Arial Black" panose="020B0A04020102020204" pitchFamily="34" charset="0"/>
              </a:rPr>
              <a:t>по успешному </a:t>
            </a:r>
          </a:p>
          <a:p>
            <a:r>
              <a:rPr lang="ru-RU" sz="3600" dirty="0">
                <a:solidFill>
                  <a:srgbClr val="B91010"/>
                </a:solidFill>
                <a:latin typeface="Arial Black" panose="020B0A04020102020204" pitchFamily="34" charset="0"/>
              </a:rPr>
              <a:t>развитию ВДК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652C99-44FE-4C02-819F-9E6636BCB066}"/>
              </a:ext>
            </a:extLst>
          </p:cNvPr>
          <p:cNvSpPr txBox="1"/>
          <p:nvPr/>
        </p:nvSpPr>
        <p:spPr>
          <a:xfrm>
            <a:off x="5098854" y="636761"/>
            <a:ext cx="5943600" cy="55844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ru-RU" sz="2000" dirty="0">
                <a:latin typeface="Arial Black" panose="020B0A04020102020204" pitchFamily="34" charset="0"/>
              </a:rPr>
              <a:t>НЕОБХОДИМО ВЫСТРОИТЬ ЧЕТКУЮ СИСТЕМУ С ПРАВИЛАМИ И ТРЕБОВАНИЯМИ 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endParaRPr lang="ru-RU" sz="2000" dirty="0">
              <a:latin typeface="Arial Black" panose="020B0A04020102020204" pitchFamily="34" charset="0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ru-RU" sz="2000" dirty="0">
                <a:latin typeface="Arial Black" panose="020B0A04020102020204" pitchFamily="34" charset="0"/>
              </a:rPr>
              <a:t>ДАТЬ КОЛЛЕКТИВУ ПРОЖИТЬ ВСЕ СТАДИИ РАЗВИТИЯ КОЛЛЕКТИВА (ВКЛЮЧАЯ ССОРЫ)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endParaRPr lang="ru-RU" sz="2000" dirty="0">
              <a:latin typeface="Arial Black" panose="020B0A04020102020204" pitchFamily="34" charset="0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ru-RU" sz="2000" dirty="0">
                <a:latin typeface="Arial Black" panose="020B0A04020102020204" pitchFamily="34" charset="0"/>
              </a:rPr>
              <a:t>ВЗРОСЛОМУ НЕОБХОДИМО КОНТРОЛИРОВАТЬ ВДК НА ВСЕХ ЭТАПАХ РАЗВИТИЯ </a:t>
            </a:r>
          </a:p>
          <a:p>
            <a:pPr>
              <a:lnSpc>
                <a:spcPct val="150000"/>
              </a:lnSpc>
            </a:pPr>
            <a:endParaRPr lang="ru-RU" sz="2000" dirty="0">
              <a:latin typeface="Arial Black" panose="020B0A040201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AB0386-F67E-4FB3-8FDF-783DFF72817F}"/>
              </a:ext>
            </a:extLst>
          </p:cNvPr>
          <p:cNvSpPr txBox="1"/>
          <p:nvPr/>
        </p:nvSpPr>
        <p:spPr>
          <a:xfrm>
            <a:off x="9926608" y="1285873"/>
            <a:ext cx="11253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dirty="0">
                <a:solidFill>
                  <a:srgbClr val="C00000"/>
                </a:solidFill>
                <a:latin typeface="Arial Black" panose="020B0A04020102020204" pitchFamily="34" charset="0"/>
              </a:rPr>
              <a:t>01</a:t>
            </a:r>
            <a:r>
              <a:rPr lang="ru-RU" dirty="0"/>
              <a:t>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D6D05B5-D69B-496C-A118-27E39813AEB1}"/>
              </a:ext>
            </a:extLst>
          </p:cNvPr>
          <p:cNvSpPr txBox="1"/>
          <p:nvPr/>
        </p:nvSpPr>
        <p:spPr>
          <a:xfrm>
            <a:off x="9926607" y="3640235"/>
            <a:ext cx="11253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dirty="0">
                <a:solidFill>
                  <a:srgbClr val="C00000"/>
                </a:solidFill>
                <a:latin typeface="Arial Black" panose="020B0A04020102020204" pitchFamily="34" charset="0"/>
              </a:rPr>
              <a:t>02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0BE478F-B0A0-4F05-9352-F229F84B9D96}"/>
              </a:ext>
            </a:extLst>
          </p:cNvPr>
          <p:cNvSpPr txBox="1"/>
          <p:nvPr/>
        </p:nvSpPr>
        <p:spPr>
          <a:xfrm>
            <a:off x="9952892" y="5624450"/>
            <a:ext cx="151227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dirty="0">
                <a:solidFill>
                  <a:srgbClr val="C00000"/>
                </a:solidFill>
                <a:latin typeface="Arial Black" panose="020B0A04020102020204" pitchFamily="34" charset="0"/>
              </a:rPr>
              <a:t>03 </a:t>
            </a:r>
          </a:p>
        </p:txBody>
      </p:sp>
      <p:sp>
        <p:nvSpPr>
          <p:cNvPr id="12" name="Овал 11">
            <a:extLst>
              <a:ext uri="{FF2B5EF4-FFF2-40B4-BE49-F238E27FC236}">
                <a16:creationId xmlns:a16="http://schemas.microsoft.com/office/drawing/2014/main" id="{09794FA5-8207-46C1-AE62-CCE9557B1B79}"/>
              </a:ext>
            </a:extLst>
          </p:cNvPr>
          <p:cNvSpPr/>
          <p:nvPr/>
        </p:nvSpPr>
        <p:spPr>
          <a:xfrm>
            <a:off x="9654046" y="1119061"/>
            <a:ext cx="1512277" cy="1066825"/>
          </a:xfrm>
          <a:custGeom>
            <a:avLst/>
            <a:gdLst>
              <a:gd name="connsiteX0" fmla="*/ 0 w 1512277"/>
              <a:gd name="connsiteY0" fmla="*/ 533413 h 1066825"/>
              <a:gd name="connsiteX1" fmla="*/ 756139 w 1512277"/>
              <a:gd name="connsiteY1" fmla="*/ 0 h 1066825"/>
              <a:gd name="connsiteX2" fmla="*/ 1512278 w 1512277"/>
              <a:gd name="connsiteY2" fmla="*/ 533413 h 1066825"/>
              <a:gd name="connsiteX3" fmla="*/ 756139 w 1512277"/>
              <a:gd name="connsiteY3" fmla="*/ 1066826 h 1066825"/>
              <a:gd name="connsiteX4" fmla="*/ 0 w 1512277"/>
              <a:gd name="connsiteY4" fmla="*/ 533413 h 1066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12277" h="1066825" extrusionOk="0">
                <a:moveTo>
                  <a:pt x="0" y="533413"/>
                </a:moveTo>
                <a:cubicBezTo>
                  <a:pt x="-40119" y="240533"/>
                  <a:pt x="390522" y="51112"/>
                  <a:pt x="756139" y="0"/>
                </a:cubicBezTo>
                <a:cubicBezTo>
                  <a:pt x="1180651" y="14177"/>
                  <a:pt x="1514383" y="303071"/>
                  <a:pt x="1512278" y="533413"/>
                </a:cubicBezTo>
                <a:cubicBezTo>
                  <a:pt x="1470727" y="765320"/>
                  <a:pt x="1214700" y="1116346"/>
                  <a:pt x="756139" y="1066826"/>
                </a:cubicBezTo>
                <a:cubicBezTo>
                  <a:pt x="355514" y="1003673"/>
                  <a:pt x="11384" y="849233"/>
                  <a:pt x="0" y="533413"/>
                </a:cubicBezTo>
                <a:close/>
              </a:path>
            </a:pathLst>
          </a:custGeom>
          <a:noFill/>
          <a:ln w="38100">
            <a:solidFill>
              <a:srgbClr val="B91010"/>
            </a:solidFill>
            <a:extLst>
              <a:ext uri="{C807C97D-BFC1-408E-A445-0C87EB9F89A2}">
                <ask:lineSketchStyleProps xmlns:ask="http://schemas.microsoft.com/office/drawing/2018/sketchyshapes" sd="2650216993">
                  <a:prstGeom prst="ellipse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id="{8552502A-ACBE-45EA-8DAB-58AA92A6C5EB}"/>
              </a:ext>
            </a:extLst>
          </p:cNvPr>
          <p:cNvSpPr/>
          <p:nvPr/>
        </p:nvSpPr>
        <p:spPr>
          <a:xfrm>
            <a:off x="9750715" y="3554733"/>
            <a:ext cx="1617739" cy="1066825"/>
          </a:xfrm>
          <a:custGeom>
            <a:avLst/>
            <a:gdLst>
              <a:gd name="connsiteX0" fmla="*/ 0 w 1617739"/>
              <a:gd name="connsiteY0" fmla="*/ 533413 h 1066825"/>
              <a:gd name="connsiteX1" fmla="*/ 808870 w 1617739"/>
              <a:gd name="connsiteY1" fmla="*/ 0 h 1066825"/>
              <a:gd name="connsiteX2" fmla="*/ 1617740 w 1617739"/>
              <a:gd name="connsiteY2" fmla="*/ 533413 h 1066825"/>
              <a:gd name="connsiteX3" fmla="*/ 808870 w 1617739"/>
              <a:gd name="connsiteY3" fmla="*/ 1066826 h 1066825"/>
              <a:gd name="connsiteX4" fmla="*/ 0 w 1617739"/>
              <a:gd name="connsiteY4" fmla="*/ 533413 h 1066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17739" h="1066825" extrusionOk="0">
                <a:moveTo>
                  <a:pt x="0" y="533413"/>
                </a:moveTo>
                <a:cubicBezTo>
                  <a:pt x="-20412" y="239690"/>
                  <a:pt x="372681" y="10361"/>
                  <a:pt x="808870" y="0"/>
                </a:cubicBezTo>
                <a:cubicBezTo>
                  <a:pt x="1262505" y="14177"/>
                  <a:pt x="1619845" y="303071"/>
                  <a:pt x="1617740" y="533413"/>
                </a:cubicBezTo>
                <a:cubicBezTo>
                  <a:pt x="1612214" y="819672"/>
                  <a:pt x="1322965" y="1148278"/>
                  <a:pt x="808870" y="1066826"/>
                </a:cubicBezTo>
                <a:cubicBezTo>
                  <a:pt x="379122" y="1003673"/>
                  <a:pt x="11384" y="849233"/>
                  <a:pt x="0" y="533413"/>
                </a:cubicBezTo>
                <a:close/>
              </a:path>
            </a:pathLst>
          </a:custGeom>
          <a:noFill/>
          <a:ln w="38100">
            <a:solidFill>
              <a:srgbClr val="B91010"/>
            </a:solidFill>
            <a:extLst>
              <a:ext uri="{C807C97D-BFC1-408E-A445-0C87EB9F89A2}">
                <ask:lineSketchStyleProps xmlns:ask="http://schemas.microsoft.com/office/drawing/2018/sketchyshapes" sd="2650216993">
                  <a:prstGeom prst="ellipse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Овал 13">
            <a:extLst>
              <a:ext uri="{FF2B5EF4-FFF2-40B4-BE49-F238E27FC236}">
                <a16:creationId xmlns:a16="http://schemas.microsoft.com/office/drawing/2014/main" id="{A30BCDB6-A042-4BF5-80ED-C0E410E14501}"/>
              </a:ext>
            </a:extLst>
          </p:cNvPr>
          <p:cNvSpPr/>
          <p:nvPr/>
        </p:nvSpPr>
        <p:spPr>
          <a:xfrm>
            <a:off x="9715568" y="5542495"/>
            <a:ext cx="1688031" cy="1066825"/>
          </a:xfrm>
          <a:custGeom>
            <a:avLst/>
            <a:gdLst>
              <a:gd name="connsiteX0" fmla="*/ 0 w 1688031"/>
              <a:gd name="connsiteY0" fmla="*/ 533413 h 1066825"/>
              <a:gd name="connsiteX1" fmla="*/ 844016 w 1688031"/>
              <a:gd name="connsiteY1" fmla="*/ 0 h 1066825"/>
              <a:gd name="connsiteX2" fmla="*/ 1688032 w 1688031"/>
              <a:gd name="connsiteY2" fmla="*/ 533413 h 1066825"/>
              <a:gd name="connsiteX3" fmla="*/ 844016 w 1688031"/>
              <a:gd name="connsiteY3" fmla="*/ 1066826 h 1066825"/>
              <a:gd name="connsiteX4" fmla="*/ 0 w 1688031"/>
              <a:gd name="connsiteY4" fmla="*/ 533413 h 1066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8031" h="1066825" extrusionOk="0">
                <a:moveTo>
                  <a:pt x="0" y="533413"/>
                </a:moveTo>
                <a:cubicBezTo>
                  <a:pt x="-14875" y="239453"/>
                  <a:pt x="434713" y="55877"/>
                  <a:pt x="844016" y="0"/>
                </a:cubicBezTo>
                <a:cubicBezTo>
                  <a:pt x="1317061" y="14177"/>
                  <a:pt x="1690137" y="303071"/>
                  <a:pt x="1688032" y="533413"/>
                </a:cubicBezTo>
                <a:cubicBezTo>
                  <a:pt x="1658663" y="783700"/>
                  <a:pt x="1357205" y="1123716"/>
                  <a:pt x="844016" y="1066826"/>
                </a:cubicBezTo>
                <a:cubicBezTo>
                  <a:pt x="394858" y="1003673"/>
                  <a:pt x="11384" y="849233"/>
                  <a:pt x="0" y="533413"/>
                </a:cubicBezTo>
                <a:close/>
              </a:path>
            </a:pathLst>
          </a:custGeom>
          <a:noFill/>
          <a:ln w="38100">
            <a:solidFill>
              <a:srgbClr val="B91010"/>
            </a:solidFill>
            <a:extLst>
              <a:ext uri="{C807C97D-BFC1-408E-A445-0C87EB9F89A2}">
                <ask:lineSketchStyleProps xmlns:ask="http://schemas.microsoft.com/office/drawing/2018/sketchyshapes" sd="2650216993">
                  <a:prstGeom prst="ellipse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214025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D7A0E07-08B0-408F-A1F9-3502657E7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80" y="0"/>
            <a:ext cx="4041531" cy="4540983"/>
          </a:xfrm>
        </p:spPr>
        <p:txBody>
          <a:bodyPr/>
          <a:lstStyle/>
          <a:p>
            <a:r>
              <a:rPr lang="ru-RU" dirty="0">
                <a:solidFill>
                  <a:srgbClr val="C00000"/>
                </a:solidFill>
                <a:latin typeface="Arial Black" panose="020B0A04020102020204" pitchFamily="34" charset="0"/>
              </a:rPr>
              <a:t>О чем сегодня будем говорить?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8400DF-4931-4DF3-B5FC-8DB194076077}"/>
              </a:ext>
            </a:extLst>
          </p:cNvPr>
          <p:cNvSpPr txBox="1"/>
          <p:nvPr/>
        </p:nvSpPr>
        <p:spPr>
          <a:xfrm>
            <a:off x="5622587" y="317983"/>
            <a:ext cx="5933872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ru-RU" sz="2400" b="1" dirty="0">
                <a:latin typeface="Arial Black" panose="020B0A04020102020204" pitchFamily="34" charset="0"/>
              </a:rPr>
              <a:t>Что такое ВДК и его особенности? 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ru-RU" sz="2400" b="1" dirty="0">
                <a:latin typeface="Arial Black" panose="020B0A04020102020204" pitchFamily="34" charset="0"/>
              </a:rPr>
              <a:t>Стадии развития ВДК 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ru-RU" sz="2400" b="1" dirty="0">
                <a:latin typeface="Arial Black" panose="020B0A04020102020204" pitchFamily="34" charset="0"/>
              </a:rPr>
              <a:t>Особенности ВДК в «Рубине»? </a:t>
            </a:r>
          </a:p>
          <a:p>
            <a:endParaRPr lang="ru-RU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766964-3179-4261-9D4A-E0F345A882AC}"/>
              </a:ext>
            </a:extLst>
          </p:cNvPr>
          <p:cNvSpPr txBox="1"/>
          <p:nvPr/>
        </p:nvSpPr>
        <p:spPr>
          <a:xfrm>
            <a:off x="1721796" y="4708187"/>
            <a:ext cx="29182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latin typeface="Arial Black" panose="020B0A04020102020204" pitchFamily="34" charset="0"/>
              </a:rPr>
              <a:t>ИТОГ</a:t>
            </a:r>
            <a:r>
              <a:rPr lang="ru-RU" dirty="0"/>
              <a:t>: 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7EC6D9F0-9FBC-4154-91D7-5D586B49B6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313" y="5354519"/>
            <a:ext cx="3745959" cy="69300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3A222FB-8046-4609-903E-DA116BE12CC6}"/>
              </a:ext>
            </a:extLst>
          </p:cNvPr>
          <p:cNvSpPr txBox="1"/>
          <p:nvPr/>
        </p:nvSpPr>
        <p:spPr>
          <a:xfrm>
            <a:off x="5076218" y="4708187"/>
            <a:ext cx="618273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dirty="0">
                <a:solidFill>
                  <a:srgbClr val="C00000"/>
                </a:solidFill>
                <a:latin typeface="Arial Black" panose="020B0A04020102020204" pitchFamily="34" charset="0"/>
              </a:rPr>
              <a:t>Что делать с детьми, чтобы они стали отрядом? </a:t>
            </a:r>
          </a:p>
        </p:txBody>
      </p:sp>
    </p:spTree>
    <p:extLst>
      <p:ext uri="{BB962C8B-B14F-4D97-AF65-F5344CB8AC3E}">
        <p14:creationId xmlns:p14="http://schemas.microsoft.com/office/powerpoint/2010/main" val="3457473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D7A0E07-08B0-408F-A1F9-3502657E7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6955" y="1406563"/>
            <a:ext cx="3850465" cy="3194620"/>
          </a:xfrm>
        </p:spPr>
        <p:txBody>
          <a:bodyPr>
            <a:normAutofit/>
          </a:bodyPr>
          <a:lstStyle/>
          <a:p>
            <a:r>
              <a:rPr lang="ru-RU" sz="2800" dirty="0">
                <a:solidFill>
                  <a:srgbClr val="C00000"/>
                </a:solidFill>
                <a:latin typeface="Arial Black" panose="020B0A04020102020204" pitchFamily="34" charset="0"/>
              </a:rPr>
              <a:t>ЧТО ТАКОЕ ВРЕМЕННЫЙ ДЕТСКИЙ КОЛЛЕКТИВ?</a:t>
            </a:r>
          </a:p>
        </p:txBody>
      </p:sp>
    </p:spTree>
    <p:extLst>
      <p:ext uri="{BB962C8B-B14F-4D97-AF65-F5344CB8AC3E}">
        <p14:creationId xmlns:p14="http://schemas.microsoft.com/office/powerpoint/2010/main" val="12189373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D7A0E07-08B0-408F-A1F9-3502657E7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53084" y="2029134"/>
            <a:ext cx="2454544" cy="2799732"/>
          </a:xfrm>
        </p:spPr>
        <p:txBody>
          <a:bodyPr>
            <a:normAutofit/>
          </a:bodyPr>
          <a:lstStyle/>
          <a:p>
            <a:r>
              <a:rPr lang="ru-RU" sz="2800" dirty="0">
                <a:solidFill>
                  <a:srgbClr val="C00000"/>
                </a:solidFill>
                <a:latin typeface="Arial Black" panose="020B0A04020102020204" pitchFamily="34" charset="0"/>
              </a:rPr>
              <a:t>ЧТО ТАКОЕ ВДК?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D5A805-DC83-4282-B6FB-3129BB31FA37}"/>
              </a:ext>
            </a:extLst>
          </p:cNvPr>
          <p:cNvSpPr txBox="1"/>
          <p:nvPr/>
        </p:nvSpPr>
        <p:spPr>
          <a:xfrm>
            <a:off x="476654" y="1521302"/>
            <a:ext cx="281129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solidFill>
                  <a:srgbClr val="C00000"/>
                </a:solidFill>
                <a:latin typeface="Arial Black" panose="020B0A04020102020204" pitchFamily="34" charset="0"/>
              </a:rPr>
              <a:t>Малая группа детей или подростков, 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7273B62-6709-43DF-99D0-E0A3CA9F88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682" t="10450" r="17709" b="10450"/>
          <a:stretch/>
        </p:blipFill>
        <p:spPr>
          <a:xfrm>
            <a:off x="398833" y="3200400"/>
            <a:ext cx="2966937" cy="302338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5E3AC0D-FC0C-45F9-BD91-31A3FE6EDF4B}"/>
              </a:ext>
            </a:extLst>
          </p:cNvPr>
          <p:cNvSpPr txBox="1"/>
          <p:nvPr/>
        </p:nvSpPr>
        <p:spPr>
          <a:xfrm>
            <a:off x="3301352" y="3388653"/>
            <a:ext cx="3207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solidFill>
                  <a:srgbClr val="C00000"/>
                </a:solidFill>
                <a:latin typeface="Arial Black" panose="020B0A04020102020204" pitchFamily="34" charset="0"/>
              </a:rPr>
              <a:t>объединенная для организации их жизнедеятельности  на определенный </a:t>
            </a:r>
          </a:p>
          <a:p>
            <a:pPr algn="ctr"/>
            <a:r>
              <a:rPr lang="ru-RU" sz="2000" dirty="0">
                <a:solidFill>
                  <a:srgbClr val="C00000"/>
                </a:solidFill>
                <a:latin typeface="Arial Black" panose="020B0A04020102020204" pitchFamily="34" charset="0"/>
              </a:rPr>
              <a:t>временный промежуток 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53A2D2B6-4412-4D0F-BD25-C7B651C3B0A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977" r="10977" b="40108"/>
          <a:stretch/>
        </p:blipFill>
        <p:spPr>
          <a:xfrm>
            <a:off x="3385226" y="166989"/>
            <a:ext cx="2966937" cy="303341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A4AC81B-8211-4964-899A-FDAE5EEAAB53}"/>
              </a:ext>
            </a:extLst>
          </p:cNvPr>
          <p:cNvSpPr txBox="1"/>
          <p:nvPr/>
        </p:nvSpPr>
        <p:spPr>
          <a:xfrm>
            <a:off x="6371619" y="1476850"/>
            <a:ext cx="267996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solidFill>
                  <a:srgbClr val="C00000"/>
                </a:solidFill>
                <a:latin typeface="Arial Black" panose="020B0A04020102020204" pitchFamily="34" charset="0"/>
              </a:rPr>
              <a:t>обычно в условиях детского лагеря </a:t>
            </a: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AB427FF9-14A1-4A45-BC6E-8270BF6E275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62" t="6809" r="3062" b="15182"/>
          <a:stretch/>
        </p:blipFill>
        <p:spPr>
          <a:xfrm>
            <a:off x="6444575" y="3200400"/>
            <a:ext cx="2770691" cy="2898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2913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37889B7-B198-4A5E-BAEA-2BA24B8040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6" r="4798" b="2103"/>
          <a:stretch/>
        </p:blipFill>
        <p:spPr>
          <a:xfrm>
            <a:off x="3525521" y="771252"/>
            <a:ext cx="7894320" cy="5315495"/>
          </a:xfrm>
          <a:prstGeom prst="rect">
            <a:avLst/>
          </a:prstGeom>
        </p:spPr>
      </p:pic>
      <p:sp>
        <p:nvSpPr>
          <p:cNvPr id="5" name="Овал 4">
            <a:extLst>
              <a:ext uri="{FF2B5EF4-FFF2-40B4-BE49-F238E27FC236}">
                <a16:creationId xmlns:a16="http://schemas.microsoft.com/office/drawing/2014/main" id="{12CE3C97-3088-4009-8328-18EC078EE08C}"/>
              </a:ext>
            </a:extLst>
          </p:cNvPr>
          <p:cNvSpPr/>
          <p:nvPr/>
        </p:nvSpPr>
        <p:spPr>
          <a:xfrm rot="19742254">
            <a:off x="578431" y="500309"/>
            <a:ext cx="3601585" cy="1690900"/>
          </a:xfrm>
          <a:custGeom>
            <a:avLst/>
            <a:gdLst>
              <a:gd name="connsiteX0" fmla="*/ 0 w 3601585"/>
              <a:gd name="connsiteY0" fmla="*/ 845450 h 1690900"/>
              <a:gd name="connsiteX1" fmla="*/ 1800793 w 3601585"/>
              <a:gd name="connsiteY1" fmla="*/ 0 h 1690900"/>
              <a:gd name="connsiteX2" fmla="*/ 3601586 w 3601585"/>
              <a:gd name="connsiteY2" fmla="*/ 845450 h 1690900"/>
              <a:gd name="connsiteX3" fmla="*/ 1800793 w 3601585"/>
              <a:gd name="connsiteY3" fmla="*/ 1690900 h 1690900"/>
              <a:gd name="connsiteX4" fmla="*/ 0 w 3601585"/>
              <a:gd name="connsiteY4" fmla="*/ 845450 h 1690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1585" h="1690900" extrusionOk="0">
                <a:moveTo>
                  <a:pt x="0" y="845450"/>
                </a:moveTo>
                <a:cubicBezTo>
                  <a:pt x="4812" y="342325"/>
                  <a:pt x="909886" y="83490"/>
                  <a:pt x="1800793" y="0"/>
                </a:cubicBezTo>
                <a:cubicBezTo>
                  <a:pt x="2784490" y="-4104"/>
                  <a:pt x="3614662" y="332673"/>
                  <a:pt x="3601586" y="845450"/>
                </a:cubicBezTo>
                <a:cubicBezTo>
                  <a:pt x="3740677" y="1220443"/>
                  <a:pt x="2745564" y="1817746"/>
                  <a:pt x="1800793" y="1690900"/>
                </a:cubicBezTo>
                <a:cubicBezTo>
                  <a:pt x="796599" y="1722570"/>
                  <a:pt x="53935" y="1264940"/>
                  <a:pt x="0" y="845450"/>
                </a:cubicBezTo>
                <a:close/>
              </a:path>
            </a:pathLst>
          </a:custGeom>
          <a:noFill/>
          <a:ln w="5715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4266498984">
                  <a:prstGeom prst="ellipse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E2CBD3-7E92-412C-988D-65B59B0530CA}"/>
              </a:ext>
            </a:extLst>
          </p:cNvPr>
          <p:cNvSpPr txBox="1"/>
          <p:nvPr/>
        </p:nvSpPr>
        <p:spPr>
          <a:xfrm rot="18783899">
            <a:off x="382512" y="918313"/>
            <a:ext cx="368171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>
                <a:latin typeface="Arial Black" panose="020B0A04020102020204" pitchFamily="34" charset="0"/>
              </a:rPr>
              <a:t>Найдите особенности</a:t>
            </a:r>
          </a:p>
          <a:p>
            <a:pPr algn="ctr"/>
            <a:r>
              <a:rPr lang="ru-RU" sz="2400" dirty="0">
                <a:latin typeface="Arial Black" panose="020B0A04020102020204" pitchFamily="34" charset="0"/>
              </a:rPr>
              <a:t>ВДК </a:t>
            </a:r>
          </a:p>
        </p:txBody>
      </p:sp>
    </p:spTree>
    <p:extLst>
      <p:ext uri="{BB962C8B-B14F-4D97-AF65-F5344CB8AC3E}">
        <p14:creationId xmlns:p14="http://schemas.microsoft.com/office/powerpoint/2010/main" val="39229641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Овал 4">
            <a:extLst>
              <a:ext uri="{FF2B5EF4-FFF2-40B4-BE49-F238E27FC236}">
                <a16:creationId xmlns:a16="http://schemas.microsoft.com/office/drawing/2014/main" id="{12CE3C97-3088-4009-8328-18EC078EE08C}"/>
              </a:ext>
            </a:extLst>
          </p:cNvPr>
          <p:cNvSpPr/>
          <p:nvPr/>
        </p:nvSpPr>
        <p:spPr>
          <a:xfrm>
            <a:off x="571837" y="889698"/>
            <a:ext cx="3657600" cy="1115648"/>
          </a:xfrm>
          <a:custGeom>
            <a:avLst/>
            <a:gdLst>
              <a:gd name="connsiteX0" fmla="*/ 0 w 3657600"/>
              <a:gd name="connsiteY0" fmla="*/ 557824 h 1115648"/>
              <a:gd name="connsiteX1" fmla="*/ 1828800 w 3657600"/>
              <a:gd name="connsiteY1" fmla="*/ 0 h 1115648"/>
              <a:gd name="connsiteX2" fmla="*/ 3657600 w 3657600"/>
              <a:gd name="connsiteY2" fmla="*/ 557824 h 1115648"/>
              <a:gd name="connsiteX3" fmla="*/ 1828800 w 3657600"/>
              <a:gd name="connsiteY3" fmla="*/ 1115648 h 1115648"/>
              <a:gd name="connsiteX4" fmla="*/ 0 w 3657600"/>
              <a:gd name="connsiteY4" fmla="*/ 557824 h 1115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57600" h="1115648" extrusionOk="0">
                <a:moveTo>
                  <a:pt x="0" y="557824"/>
                </a:moveTo>
                <a:cubicBezTo>
                  <a:pt x="15450" y="133527"/>
                  <a:pt x="894513" y="61004"/>
                  <a:pt x="1828800" y="0"/>
                </a:cubicBezTo>
                <a:cubicBezTo>
                  <a:pt x="2825694" y="-4962"/>
                  <a:pt x="3675902" y="185573"/>
                  <a:pt x="3657600" y="557824"/>
                </a:cubicBezTo>
                <a:cubicBezTo>
                  <a:pt x="3694063" y="841801"/>
                  <a:pt x="2800087" y="1214338"/>
                  <a:pt x="1828800" y="1115648"/>
                </a:cubicBezTo>
                <a:cubicBezTo>
                  <a:pt x="811080" y="1140944"/>
                  <a:pt x="18123" y="849962"/>
                  <a:pt x="0" y="557824"/>
                </a:cubicBezTo>
                <a:close/>
              </a:path>
            </a:pathLst>
          </a:custGeom>
          <a:noFill/>
          <a:ln w="5715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4266498984">
                  <a:prstGeom prst="ellipse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E2CBD3-7E92-412C-988D-65B59B0530CA}"/>
              </a:ext>
            </a:extLst>
          </p:cNvPr>
          <p:cNvSpPr txBox="1"/>
          <p:nvPr/>
        </p:nvSpPr>
        <p:spPr>
          <a:xfrm>
            <a:off x="467360" y="1083714"/>
            <a:ext cx="36817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>
                <a:latin typeface="Arial Black" panose="020B0A04020102020204" pitchFamily="34" charset="0"/>
              </a:rPr>
              <a:t>Особенности</a:t>
            </a:r>
          </a:p>
          <a:p>
            <a:pPr algn="ctr"/>
            <a:r>
              <a:rPr lang="ru-RU" sz="2400" dirty="0">
                <a:latin typeface="Arial Black" panose="020B0A04020102020204" pitchFamily="34" charset="0"/>
              </a:rPr>
              <a:t>ВДК 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822ADD6-9463-47B0-AC26-9F564A88BF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3914" y="1689411"/>
            <a:ext cx="6008966" cy="464847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A24E21D-F081-4E84-866C-D6CBE99BF7E5}"/>
              </a:ext>
            </a:extLst>
          </p:cNvPr>
          <p:cNvSpPr txBox="1"/>
          <p:nvPr/>
        </p:nvSpPr>
        <p:spPr>
          <a:xfrm>
            <a:off x="-46854" y="2833638"/>
            <a:ext cx="455061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ctr">
              <a:buAutoNum type="arabicPeriod"/>
            </a:pPr>
            <a:r>
              <a:rPr lang="ru-RU" dirty="0">
                <a:latin typeface="Arial Black" panose="020B0A04020102020204" pitchFamily="34" charset="0"/>
              </a:rPr>
              <a:t>Кратковременность </a:t>
            </a:r>
          </a:p>
          <a:p>
            <a:pPr marL="457200" indent="-457200" algn="ctr">
              <a:buAutoNum type="arabicPeriod"/>
            </a:pPr>
            <a:r>
              <a:rPr lang="ru-RU" dirty="0">
                <a:latin typeface="Arial Black" panose="020B0A04020102020204" pitchFamily="34" charset="0"/>
              </a:rPr>
              <a:t>Коллективность </a:t>
            </a:r>
          </a:p>
          <a:p>
            <a:pPr marL="457200" indent="-457200" algn="ctr">
              <a:buAutoNum type="arabicPeriod"/>
            </a:pPr>
            <a:r>
              <a:rPr lang="ru-RU" dirty="0">
                <a:latin typeface="Arial Black" panose="020B0A04020102020204" pitchFamily="34" charset="0"/>
              </a:rPr>
              <a:t>Разнородность </a:t>
            </a:r>
          </a:p>
          <a:p>
            <a:pPr marL="457200" indent="-457200" algn="ctr">
              <a:buAutoNum type="arabicPeriod"/>
            </a:pPr>
            <a:r>
              <a:rPr lang="ru-RU" dirty="0">
                <a:latin typeface="Arial Black" panose="020B0A04020102020204" pitchFamily="34" charset="0"/>
              </a:rPr>
              <a:t>Автономность </a:t>
            </a:r>
          </a:p>
          <a:p>
            <a:pPr marL="457200" indent="-457200" algn="ctr">
              <a:buAutoNum type="arabicPeriod"/>
            </a:pPr>
            <a:r>
              <a:rPr lang="ru-RU" dirty="0">
                <a:latin typeface="Arial Black" panose="020B0A04020102020204" pitchFamily="34" charset="0"/>
              </a:rPr>
              <a:t>Функциональность </a:t>
            </a:r>
          </a:p>
          <a:p>
            <a:pPr marL="457200" indent="-457200" algn="ctr">
              <a:buAutoNum type="arabicPeriod"/>
            </a:pPr>
            <a:r>
              <a:rPr lang="ru-RU" dirty="0">
                <a:latin typeface="Arial Black" panose="020B0A04020102020204" pitchFamily="34" charset="0"/>
              </a:rPr>
              <a:t>Коммуникативность </a:t>
            </a:r>
          </a:p>
        </p:txBody>
      </p:sp>
    </p:spTree>
    <p:extLst>
      <p:ext uri="{BB962C8B-B14F-4D97-AF65-F5344CB8AC3E}">
        <p14:creationId xmlns:p14="http://schemas.microsoft.com/office/powerpoint/2010/main" val="8830530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Овал 4">
            <a:extLst>
              <a:ext uri="{FF2B5EF4-FFF2-40B4-BE49-F238E27FC236}">
                <a16:creationId xmlns:a16="http://schemas.microsoft.com/office/drawing/2014/main" id="{12CE3C97-3088-4009-8328-18EC078EE08C}"/>
              </a:ext>
            </a:extLst>
          </p:cNvPr>
          <p:cNvSpPr/>
          <p:nvPr/>
        </p:nvSpPr>
        <p:spPr>
          <a:xfrm>
            <a:off x="571837" y="889698"/>
            <a:ext cx="3657600" cy="1115648"/>
          </a:xfrm>
          <a:custGeom>
            <a:avLst/>
            <a:gdLst>
              <a:gd name="connsiteX0" fmla="*/ 0 w 3657600"/>
              <a:gd name="connsiteY0" fmla="*/ 557824 h 1115648"/>
              <a:gd name="connsiteX1" fmla="*/ 1828800 w 3657600"/>
              <a:gd name="connsiteY1" fmla="*/ 0 h 1115648"/>
              <a:gd name="connsiteX2" fmla="*/ 3657600 w 3657600"/>
              <a:gd name="connsiteY2" fmla="*/ 557824 h 1115648"/>
              <a:gd name="connsiteX3" fmla="*/ 1828800 w 3657600"/>
              <a:gd name="connsiteY3" fmla="*/ 1115648 h 1115648"/>
              <a:gd name="connsiteX4" fmla="*/ 0 w 3657600"/>
              <a:gd name="connsiteY4" fmla="*/ 557824 h 1115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57600" h="1115648" extrusionOk="0">
                <a:moveTo>
                  <a:pt x="0" y="557824"/>
                </a:moveTo>
                <a:cubicBezTo>
                  <a:pt x="15450" y="133527"/>
                  <a:pt x="894513" y="61004"/>
                  <a:pt x="1828800" y="0"/>
                </a:cubicBezTo>
                <a:cubicBezTo>
                  <a:pt x="2825694" y="-4962"/>
                  <a:pt x="3675902" y="185573"/>
                  <a:pt x="3657600" y="557824"/>
                </a:cubicBezTo>
                <a:cubicBezTo>
                  <a:pt x="3694063" y="841801"/>
                  <a:pt x="2800087" y="1214338"/>
                  <a:pt x="1828800" y="1115648"/>
                </a:cubicBezTo>
                <a:cubicBezTo>
                  <a:pt x="811080" y="1140944"/>
                  <a:pt x="18123" y="849962"/>
                  <a:pt x="0" y="557824"/>
                </a:cubicBezTo>
                <a:close/>
              </a:path>
            </a:pathLst>
          </a:custGeom>
          <a:noFill/>
          <a:ln w="5715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4266498984">
                  <a:prstGeom prst="ellipse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E2CBD3-7E92-412C-988D-65B59B0530CA}"/>
              </a:ext>
            </a:extLst>
          </p:cNvPr>
          <p:cNvSpPr txBox="1"/>
          <p:nvPr/>
        </p:nvSpPr>
        <p:spPr>
          <a:xfrm>
            <a:off x="467360" y="1083714"/>
            <a:ext cx="36817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>
                <a:latin typeface="Arial Black" panose="020B0A04020102020204" pitchFamily="34" charset="0"/>
              </a:rPr>
              <a:t>Особенности</a:t>
            </a:r>
          </a:p>
          <a:p>
            <a:pPr algn="ctr"/>
            <a:r>
              <a:rPr lang="ru-RU" sz="2400" dirty="0">
                <a:latin typeface="Arial Black" panose="020B0A04020102020204" pitchFamily="34" charset="0"/>
              </a:rPr>
              <a:t>ВДК 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822ADD6-9463-47B0-AC26-9F564A88BF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3914" y="1689411"/>
            <a:ext cx="6008966" cy="464847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A24E21D-F081-4E84-866C-D6CBE99BF7E5}"/>
              </a:ext>
            </a:extLst>
          </p:cNvPr>
          <p:cNvSpPr txBox="1"/>
          <p:nvPr/>
        </p:nvSpPr>
        <p:spPr>
          <a:xfrm>
            <a:off x="-46854" y="2833638"/>
            <a:ext cx="455061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ctr">
              <a:buAutoNum type="arabicPeriod"/>
            </a:pPr>
            <a:r>
              <a:rPr lang="ru-RU" dirty="0">
                <a:latin typeface="Arial Black" panose="020B0A04020102020204" pitchFamily="34" charset="0"/>
              </a:rPr>
              <a:t>Кратковременность </a:t>
            </a:r>
          </a:p>
          <a:p>
            <a:pPr marL="457200" indent="-457200" algn="ctr">
              <a:buAutoNum type="arabicPeriod"/>
            </a:pPr>
            <a:r>
              <a:rPr lang="ru-RU" dirty="0">
                <a:latin typeface="Arial Black" panose="020B0A04020102020204" pitchFamily="34" charset="0"/>
              </a:rPr>
              <a:t>Коллективность </a:t>
            </a:r>
          </a:p>
          <a:p>
            <a:pPr marL="457200" indent="-457200" algn="ctr">
              <a:buAutoNum type="arabicPeriod"/>
            </a:pPr>
            <a:r>
              <a:rPr lang="ru-RU" dirty="0">
                <a:latin typeface="Arial Black" panose="020B0A04020102020204" pitchFamily="34" charset="0"/>
              </a:rPr>
              <a:t>Разнородность </a:t>
            </a:r>
          </a:p>
          <a:p>
            <a:pPr marL="457200" indent="-457200" algn="ctr">
              <a:buAutoNum type="arabicPeriod"/>
            </a:pPr>
            <a:r>
              <a:rPr lang="ru-RU" dirty="0">
                <a:latin typeface="Arial Black" panose="020B0A04020102020204" pitchFamily="34" charset="0"/>
              </a:rPr>
              <a:t>Автономность </a:t>
            </a:r>
          </a:p>
          <a:p>
            <a:pPr marL="457200" indent="-457200" algn="ctr">
              <a:buAutoNum type="arabicPeriod"/>
            </a:pPr>
            <a:r>
              <a:rPr lang="ru-RU" dirty="0">
                <a:latin typeface="Arial Black" panose="020B0A04020102020204" pitchFamily="34" charset="0"/>
              </a:rPr>
              <a:t>Функциональность </a:t>
            </a:r>
          </a:p>
          <a:p>
            <a:pPr marL="457200" indent="-457200" algn="ctr">
              <a:buAutoNum type="arabicPeriod"/>
            </a:pPr>
            <a:r>
              <a:rPr lang="ru-RU" dirty="0">
                <a:latin typeface="Arial Black" panose="020B0A04020102020204" pitchFamily="34" charset="0"/>
              </a:rPr>
              <a:t>Коммуникативность </a:t>
            </a:r>
          </a:p>
        </p:txBody>
      </p:sp>
    </p:spTree>
    <p:extLst>
      <p:ext uri="{BB962C8B-B14F-4D97-AF65-F5344CB8AC3E}">
        <p14:creationId xmlns:p14="http://schemas.microsoft.com/office/powerpoint/2010/main" val="4497698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07CBFFA-2A79-493F-9F74-3EC4E0290F0D}"/>
              </a:ext>
            </a:extLst>
          </p:cNvPr>
          <p:cNvSpPr txBox="1"/>
          <p:nvPr/>
        </p:nvSpPr>
        <p:spPr>
          <a:xfrm>
            <a:off x="2171564" y="1526812"/>
            <a:ext cx="545123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dirty="0">
                <a:solidFill>
                  <a:srgbClr val="C00000"/>
                </a:solidFill>
                <a:latin typeface="Arial Black" panose="020B0A04020102020204" pitchFamily="34" charset="0"/>
              </a:rPr>
              <a:t>АНАТОЛИЙ  НИКОЛАЕВИЧ </a:t>
            </a:r>
          </a:p>
          <a:p>
            <a:r>
              <a:rPr lang="ru-RU" sz="4800" dirty="0">
                <a:solidFill>
                  <a:srgbClr val="C00000"/>
                </a:solidFill>
                <a:latin typeface="Arial Black" panose="020B0A04020102020204" pitchFamily="34" charset="0"/>
              </a:rPr>
              <a:t>ЛУТОШКИН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39FB42-C09C-4426-906F-2A77ABF78A21}"/>
              </a:ext>
            </a:extLst>
          </p:cNvPr>
          <p:cNvSpPr txBox="1"/>
          <p:nvPr/>
        </p:nvSpPr>
        <p:spPr>
          <a:xfrm>
            <a:off x="2171564" y="1048795"/>
            <a:ext cx="29224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Arial Black" panose="020B0A04020102020204" pitchFamily="34" charset="0"/>
              </a:rPr>
              <a:t>Стадии развития коллектива </a:t>
            </a:r>
          </a:p>
        </p:txBody>
      </p:sp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E0A56E57-DD76-472D-9E5E-267433EBEC2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235"/>
          <a:stretch/>
        </p:blipFill>
        <p:spPr>
          <a:xfrm>
            <a:off x="6535322" y="3024622"/>
            <a:ext cx="910638" cy="927847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49B9312D-316F-4EB5-93D2-659193BD7201}"/>
              </a:ext>
            </a:extLst>
          </p:cNvPr>
          <p:cNvSpPr txBox="1"/>
          <p:nvPr/>
        </p:nvSpPr>
        <p:spPr>
          <a:xfrm>
            <a:off x="2171564" y="3833378"/>
            <a:ext cx="488386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latin typeface="Arial Black" panose="020B0A04020102020204" pitchFamily="34" charset="0"/>
              </a:rPr>
              <a:t>С</a:t>
            </a:r>
            <a:r>
              <a:rPr lang="ru-RU" sz="1600" b="0" i="0" dirty="0">
                <a:effectLst/>
                <a:latin typeface="Arial Black" panose="020B0A04020102020204" pitchFamily="34" charset="0"/>
              </a:rPr>
              <a:t>оветский психолог, специалист в области социальной и педагогической психологии, кандидат психологических наук, доцент</a:t>
            </a:r>
            <a:r>
              <a:rPr lang="ru-RU" sz="1600" b="0" i="0" dirty="0">
                <a:effectLst/>
                <a:latin typeface="YS Text"/>
              </a:rPr>
              <a:t>.</a:t>
            </a:r>
            <a:endParaRPr lang="ru-RU" sz="1600" dirty="0">
              <a:latin typeface="Arial Black" panose="020B0A04020102020204" pitchFamily="34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CED1F9D-4D9E-449F-B360-EE5B2FFA25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7126" y="963606"/>
            <a:ext cx="3428369" cy="5142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3269361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353</TotalTime>
  <Words>546</Words>
  <Application>Microsoft Office PowerPoint</Application>
  <PresentationFormat>Широкоэкранный</PresentationFormat>
  <Paragraphs>112</Paragraphs>
  <Slides>24</Slides>
  <Notes>0</Notes>
  <HiddenSlides>0</HiddenSlides>
  <MMClips>5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24</vt:i4>
      </vt:variant>
    </vt:vector>
  </HeadingPairs>
  <TitlesOfParts>
    <vt:vector size="30" baseType="lpstr">
      <vt:lpstr>Arial</vt:lpstr>
      <vt:lpstr>Arial Black</vt:lpstr>
      <vt:lpstr>Calibri</vt:lpstr>
      <vt:lpstr>Calibri Light</vt:lpstr>
      <vt:lpstr>YS Text</vt:lpstr>
      <vt:lpstr>Тема Office</vt:lpstr>
      <vt:lpstr>Особенности временного  детского  коллектива</vt:lpstr>
      <vt:lpstr>Презентация PowerPoint</vt:lpstr>
      <vt:lpstr>О чем сегодня будем говорить?</vt:lpstr>
      <vt:lpstr>ЧТО ТАКОЕ ВРЕМЕННЫЙ ДЕТСКИЙ КОЛЛЕКТИВ?</vt:lpstr>
      <vt:lpstr>ЧТО ТАКОЕ ВДК?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Педагогическое сопровождение деятельности  ДОО</dc:title>
  <dc:creator>Даниил Петров</dc:creator>
  <cp:lastModifiedBy>Петров Даниил г. Рязань</cp:lastModifiedBy>
  <cp:revision>30</cp:revision>
  <dcterms:created xsi:type="dcterms:W3CDTF">2025-10-30T12:22:30Z</dcterms:created>
  <dcterms:modified xsi:type="dcterms:W3CDTF">2026-01-08T10:47:05Z</dcterms:modified>
</cp:coreProperties>
</file>

<file path=docProps/thumbnail.jpeg>
</file>